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64" r:id="rId2"/>
    <p:sldId id="265" r:id="rId3"/>
    <p:sldId id="296" r:id="rId4"/>
    <p:sldId id="320" r:id="rId5"/>
    <p:sldId id="321" r:id="rId6"/>
    <p:sldId id="297" r:id="rId7"/>
    <p:sldId id="298" r:id="rId8"/>
    <p:sldId id="299" r:id="rId9"/>
    <p:sldId id="300" r:id="rId10"/>
    <p:sldId id="301" r:id="rId11"/>
    <p:sldId id="302" r:id="rId12"/>
    <p:sldId id="306" r:id="rId13"/>
    <p:sldId id="317" r:id="rId14"/>
    <p:sldId id="318" r:id="rId15"/>
    <p:sldId id="319" r:id="rId16"/>
    <p:sldId id="307" r:id="rId17"/>
    <p:sldId id="303" r:id="rId18"/>
    <p:sldId id="309" r:id="rId19"/>
    <p:sldId id="308" r:id="rId20"/>
    <p:sldId id="310" r:id="rId21"/>
    <p:sldId id="312" r:id="rId22"/>
    <p:sldId id="305" r:id="rId23"/>
    <p:sldId id="322" r:id="rId24"/>
    <p:sldId id="32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0221"/>
    <a:srgbClr val="FF002E"/>
    <a:srgbClr val="F208A3"/>
    <a:srgbClr val="51000D"/>
    <a:srgbClr val="FF6602"/>
    <a:srgbClr val="5100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53"/>
    <p:restoredTop sz="94681"/>
  </p:normalViewPr>
  <p:slideViewPr>
    <p:cSldViewPr snapToGrid="0" showGuides="1">
      <p:cViewPr varScale="1">
        <p:scale>
          <a:sx n="108" d="100"/>
          <a:sy n="108" d="100"/>
        </p:scale>
        <p:origin x="840" y="11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1820F-6912-CD41-B6D0-CE39B87F26A1}" type="datetimeFigureOut">
              <a:rPr lang="it-IT" smtClean="0"/>
              <a:t>10/07/2025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CC41F-3096-2047-83EA-1017FA44CD1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9917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247AF2FF-D729-B537-0EE4-2ABC0CEF8C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8C3811-A539-2B40-855D-63F093C05E1E}" type="slidenum">
              <a:rPr lang="en-GB" altLang="it-IT" smtClean="0"/>
              <a:pPr/>
              <a:t>2</a:t>
            </a:fld>
            <a:endParaRPr lang="en-GB" altLang="it-IT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F132CC7F-AEA3-91CF-6011-753D07761C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369D8B14-3257-EAF2-586E-312216BC71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GB" altLang="it-I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0C97FD2-7291-3586-8410-AF4062D4CD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8F3AF19-A45F-3341-9EEC-269718AF1B39}" type="slidenum">
              <a:rPr lang="en-GB" altLang="it-IT" smtClean="0"/>
              <a:pPr/>
              <a:t>3</a:t>
            </a:fld>
            <a:endParaRPr lang="en-GB" altLang="it-IT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1D2A791F-BF71-C8D3-5E9F-245A8F4FBD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53AEE5BC-9806-F891-BB77-8706E7C4BE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614770C2-055D-4BE7-26E3-A187726C74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C343186-331D-4F4C-8CEB-E1701184A3B9}" type="slidenum">
              <a:rPr lang="en-GB" altLang="it-IT" smtClean="0"/>
              <a:pPr/>
              <a:t>4</a:t>
            </a:fld>
            <a:endParaRPr lang="en-GB" altLang="it-IT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E5014552-662A-89FA-CF1A-78156BEDAA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E328D0EB-3A73-ABD5-B9FC-511FD36557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154E56C3-E6CD-F633-4443-D2C081B275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51915E5-AFAF-7345-890D-99EB0765D965}" type="slidenum">
              <a:rPr lang="en-GB" altLang="it-IT" smtClean="0"/>
              <a:pPr/>
              <a:t>5</a:t>
            </a:fld>
            <a:endParaRPr lang="en-GB" altLang="it-IT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2DAC8DF2-5A58-F8CD-8B13-0E8BD822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74410887-C95D-A55D-3D4E-31B49DE5BD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119EEDE8-C24B-5DFD-9DB6-9C8A705074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F9D8C39-6408-0D4B-A716-42F8992B9386}" type="slidenum">
              <a:rPr lang="en-GB" altLang="it-IT" smtClean="0"/>
              <a:pPr/>
              <a:t>6</a:t>
            </a:fld>
            <a:endParaRPr lang="en-GB" altLang="it-IT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2D9FAB09-510C-915F-4B27-DF01266166C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793D5CEC-BE14-8A1A-C8C4-F9A8E7201F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DB4A813-D483-2B48-E797-82F6BC1DA1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C5D8162-448F-4D42-B756-D672FE715144}" type="slidenum">
              <a:rPr lang="en-GB" altLang="it-IT" smtClean="0"/>
              <a:pPr/>
              <a:t>7</a:t>
            </a:fld>
            <a:endParaRPr lang="en-GB" altLang="it-IT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D662E92-5F2A-0943-4499-1CC3122E54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7604901-B769-A482-2048-85452C43DA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C750A30-D14F-648F-8642-1B7CCAC571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04CD5BC-6E40-1D4B-A1E8-B85C040825D4}" type="slidenum">
              <a:rPr lang="en-GB" altLang="it-IT" smtClean="0"/>
              <a:pPr/>
              <a:t>8</a:t>
            </a:fld>
            <a:endParaRPr lang="en-GB" altLang="it-IT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65D83CB-3D2F-1372-A8EF-57601A4A85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4EFA1AE-AE4B-6BF8-2839-50B697E2AA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405808F5-4F59-2C4F-B352-740C46E35E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928B384-B2FB-3145-80BA-0F4518CADD9E}" type="slidenum">
              <a:rPr lang="en-GB" altLang="it-IT" smtClean="0"/>
              <a:pPr/>
              <a:t>9</a:t>
            </a:fld>
            <a:endParaRPr lang="en-GB" altLang="it-IT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50C9DD6A-85DF-DC60-3B44-F5F6860FA3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3E04B125-F496-94C0-03CF-23DE2FF55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A29B82CE-398D-C854-943E-68F2285B16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1370B62-242A-3040-BF1E-2AA39F117D9F}" type="slidenum">
              <a:rPr lang="en-GB" altLang="it-IT" smtClean="0"/>
              <a:pPr/>
              <a:t>10</a:t>
            </a:fld>
            <a:endParaRPr lang="en-GB" altLang="it-IT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943BBE31-2F73-28A3-3E7C-63E75811C2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CD82AC80-65E1-7E48-DC64-DFD1A2C053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199" y="2333009"/>
            <a:ext cx="8104323" cy="81279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500" b="0" spc="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FAI CLIC PER MODIFICARE IL SOTTOTITOLO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0" y="3429001"/>
            <a:ext cx="8104322" cy="159856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5500" b="1" spc="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FAI CLIC PER MODIFICARE IL TITTOLO</a:t>
            </a:r>
            <a:endParaRPr lang="en-US" dirty="0"/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C18FF3BC-C72F-DAC3-502E-9DE899D25D9B}"/>
              </a:ext>
            </a:extLst>
          </p:cNvPr>
          <p:cNvSpPr/>
          <p:nvPr userDrawn="1"/>
        </p:nvSpPr>
        <p:spPr>
          <a:xfrm>
            <a:off x="-608" y="702161"/>
            <a:ext cx="233916" cy="1620838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AFABD498-45CE-2527-86C5-C7B711372B15}"/>
              </a:ext>
            </a:extLst>
          </p:cNvPr>
          <p:cNvSpPr/>
          <p:nvPr userDrawn="1"/>
        </p:nvSpPr>
        <p:spPr>
          <a:xfrm>
            <a:off x="-608" y="2322999"/>
            <a:ext cx="233916" cy="832817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15128162-BDE7-7C57-D102-AD8BF4C391B5}"/>
              </a:ext>
            </a:extLst>
          </p:cNvPr>
          <p:cNvSpPr/>
          <p:nvPr userDrawn="1"/>
        </p:nvSpPr>
        <p:spPr>
          <a:xfrm>
            <a:off x="0" y="3155816"/>
            <a:ext cx="233308" cy="1605097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Segnaposto immagine 20">
            <a:extLst>
              <a:ext uri="{FF2B5EF4-FFF2-40B4-BE49-F238E27FC236}">
                <a16:creationId xmlns:a16="http://schemas.microsoft.com/office/drawing/2014/main" id="{E86170F8-11B6-634D-FAA5-8ECCEEF4CA3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9" y="740003"/>
            <a:ext cx="2298700" cy="8019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</p:spTree>
    <p:extLst>
      <p:ext uri="{BB962C8B-B14F-4D97-AF65-F5344CB8AC3E}">
        <p14:creationId xmlns:p14="http://schemas.microsoft.com/office/powerpoint/2010/main" val="2250057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99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940" userDrawn="1">
          <p15:clr>
            <a:srgbClr val="FBAE40"/>
          </p15:clr>
        </p15:guide>
        <p15:guide id="4" orient="horz" pos="145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E0D7DDD-B830-A5D3-54F1-30E1F608B5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092F798-0733-CCBF-9649-EDEA9CD64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356EEF0-0DB1-A8DD-D9F0-CA9ABEBA0C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A9B69B-1DAF-4541-BC09-EFBF308302D1}" type="slidenum">
              <a:rPr lang="en-GB" altLang="it-IT"/>
              <a:pPr>
                <a:defRPr/>
              </a:pPr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1402766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Magenta, Policromia, rosso, Lilac&#10;&#10;Il contenuto generato dall'IA potrebbe non essere corretto.">
            <a:extLst>
              <a:ext uri="{FF2B5EF4-FFF2-40B4-BE49-F238E27FC236}">
                <a16:creationId xmlns:a16="http://schemas.microsoft.com/office/drawing/2014/main" id="{54AD87C8-FB21-83D9-B620-B67964C2F5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38199" y="2615367"/>
            <a:ext cx="8010833" cy="52960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500" b="0" spc="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FAI CLIC PER MODIFICARE IL SOTTOTITOLO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198" y="3271702"/>
            <a:ext cx="8010833" cy="97093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4000" b="1" spc="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Fai clic per cambiare il titolo di sezione</a:t>
            </a:r>
            <a:endParaRPr lang="en-US" dirty="0"/>
          </a:p>
        </p:txBody>
      </p:sp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30811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3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90B5DCAF-9E28-2CD6-A60B-5B480A35A8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14503" y="2615368"/>
            <a:ext cx="2359742" cy="16272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9600" b="1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01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899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22" name="Segnaposto immagine 20">
            <a:extLst>
              <a:ext uri="{FF2B5EF4-FFF2-40B4-BE49-F238E27FC236}">
                <a16:creationId xmlns:a16="http://schemas.microsoft.com/office/drawing/2014/main" id="{1B413285-E713-CF95-6EDF-2F8AD542EBC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8" y="740002"/>
            <a:ext cx="4176713" cy="7080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</p:spTree>
    <p:extLst>
      <p:ext uri="{BB962C8B-B14F-4D97-AF65-F5344CB8AC3E}">
        <p14:creationId xmlns:p14="http://schemas.microsoft.com/office/powerpoint/2010/main" val="2856076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9" userDrawn="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9C5DDB22-2FC0-FBFD-1888-C8E4D7E79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3731345"/>
            <a:ext cx="4958224" cy="20360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urna </a:t>
            </a:r>
            <a:r>
              <a:rPr lang="it-IT" dirty="0" err="1"/>
              <a:t>mollis</a:t>
            </a:r>
            <a:r>
              <a:rPr lang="it-IT" dirty="0"/>
              <a:t> ornare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7E6DEBC2-E96F-BC5E-44C8-275A7D83A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4958224" cy="22336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rgbClr val="B0022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Sezione con immagine su sfondo bianco </a:t>
            </a:r>
          </a:p>
        </p:txBody>
      </p:sp>
      <p:sp>
        <p:nvSpPr>
          <p:cNvPr id="12" name="Segnaposto immagine 11">
            <a:extLst>
              <a:ext uri="{FF2B5EF4-FFF2-40B4-BE49-F238E27FC236}">
                <a16:creationId xmlns:a16="http://schemas.microsoft.com/office/drawing/2014/main" id="{7209C260-8BC9-B3CA-4958-EFA4BAB4757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145147"/>
            <a:ext cx="5950858" cy="56222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it-IT" dirty="0"/>
              <a:t>CARICA IMMAGINE </a:t>
            </a:r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C31C618-616A-7FE8-EB3D-03FC655FC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3153264"/>
            <a:ext cx="4957763" cy="48260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9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paragrafo  </a:t>
            </a:r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FE853D6C-C577-E91B-6FC8-6A65C88DF80E}"/>
              </a:ext>
            </a:extLst>
          </p:cNvPr>
          <p:cNvSpPr/>
          <p:nvPr userDrawn="1"/>
        </p:nvSpPr>
        <p:spPr>
          <a:xfrm>
            <a:off x="0" y="692150"/>
            <a:ext cx="233916" cy="1584321"/>
          </a:xfrm>
          <a:prstGeom prst="rect">
            <a:avLst/>
          </a:prstGeom>
          <a:solidFill>
            <a:srgbClr val="FF66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1695C81D-5A0B-F1FB-CE09-427E5F24E012}"/>
              </a:ext>
            </a:extLst>
          </p:cNvPr>
          <p:cNvSpPr/>
          <p:nvPr userDrawn="1"/>
        </p:nvSpPr>
        <p:spPr>
          <a:xfrm>
            <a:off x="-608" y="2276475"/>
            <a:ext cx="233916" cy="1454790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8E1C8DD4-A61C-FB9C-FB0E-20347021E365}"/>
              </a:ext>
            </a:extLst>
          </p:cNvPr>
          <p:cNvSpPr/>
          <p:nvPr userDrawn="1"/>
        </p:nvSpPr>
        <p:spPr>
          <a:xfrm>
            <a:off x="0" y="3731272"/>
            <a:ext cx="233308" cy="1713850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319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 userDrawn="1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9C5DDB22-2FC0-FBFD-1888-C8E4D7E792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3945579"/>
            <a:ext cx="4958224" cy="18218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urna </a:t>
            </a:r>
            <a:r>
              <a:rPr lang="it-IT" dirty="0" err="1"/>
              <a:t>mollis</a:t>
            </a:r>
            <a:r>
              <a:rPr lang="it-IT" dirty="0"/>
              <a:t> ornare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</a:t>
            </a:r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F86D19F2-2BCC-75F3-DA5D-E450056EF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7E6DEBC2-E96F-BC5E-44C8-275A7D83A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4"/>
            <a:ext cx="4958224" cy="1129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rgbClr val="B0022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Sezione con immagine</a:t>
            </a:r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C31C618-616A-7FE8-EB3D-03FC655FC2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3357601"/>
            <a:ext cx="4957763" cy="482601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900">
                <a:solidFill>
                  <a:schemeClr val="tx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Titolo paragrafo</a:t>
            </a:r>
          </a:p>
        </p:txBody>
      </p:sp>
      <p:sp>
        <p:nvSpPr>
          <p:cNvPr id="2" name="Segnaposto testo 14">
            <a:extLst>
              <a:ext uri="{FF2B5EF4-FFF2-40B4-BE49-F238E27FC236}">
                <a16:creationId xmlns:a16="http://schemas.microsoft.com/office/drawing/2014/main" id="{055CEEA1-F328-9268-8059-5EFD8F4515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893" y="1989631"/>
            <a:ext cx="4958224" cy="126259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tx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, </a:t>
            </a:r>
            <a:r>
              <a:rPr lang="it-IT" dirty="0" err="1"/>
              <a:t>tellus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cursus commodo, </a:t>
            </a:r>
            <a:r>
              <a:rPr lang="it-IT" dirty="0" err="1"/>
              <a:t>tortor</a:t>
            </a:r>
            <a:r>
              <a:rPr lang="it-IT" dirty="0"/>
              <a:t> </a:t>
            </a:r>
            <a:r>
              <a:rPr lang="it-IT" dirty="0" err="1"/>
              <a:t>mauris</a:t>
            </a:r>
            <a:r>
              <a:rPr lang="it-IT" dirty="0"/>
              <a:t> </a:t>
            </a:r>
            <a:r>
              <a:rPr lang="it-IT" dirty="0" err="1"/>
              <a:t>condimentum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ut </a:t>
            </a:r>
            <a:r>
              <a:rPr lang="it-IT" dirty="0" err="1"/>
              <a:t>fermentum</a:t>
            </a:r>
            <a:r>
              <a:rPr lang="it-IT" dirty="0"/>
              <a:t> massa </a:t>
            </a:r>
            <a:r>
              <a:rPr lang="it-IT" dirty="0" err="1"/>
              <a:t>justo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 </a:t>
            </a:r>
            <a:r>
              <a:rPr lang="it-IT" dirty="0" err="1"/>
              <a:t>risus</a:t>
            </a:r>
            <a:r>
              <a:rPr lang="it-IT" dirty="0"/>
              <a:t>. </a:t>
            </a:r>
          </a:p>
        </p:txBody>
      </p:sp>
      <p:sp>
        <p:nvSpPr>
          <p:cNvPr id="4" name="Segnaposto immagine 3">
            <a:extLst>
              <a:ext uri="{FF2B5EF4-FFF2-40B4-BE49-F238E27FC236}">
                <a16:creationId xmlns:a16="http://schemas.microsoft.com/office/drawing/2014/main" id="{46B0F2A4-CA92-5AEB-321B-BC6F032D04DD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6000" y="728664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8" name="Segnaposto immagine 3">
            <a:extLst>
              <a:ext uri="{FF2B5EF4-FFF2-40B4-BE49-F238E27FC236}">
                <a16:creationId xmlns:a16="http://schemas.microsoft.com/office/drawing/2014/main" id="{68A7BA30-27E4-5034-7779-2A8AA985A5E5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00" y="3442835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9" name="Segnaposto immagine 3">
            <a:extLst>
              <a:ext uri="{FF2B5EF4-FFF2-40B4-BE49-F238E27FC236}">
                <a16:creationId xmlns:a16="http://schemas.microsoft.com/office/drawing/2014/main" id="{B5D03AB2-CA3B-F9B0-EF94-1DA04E6304A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173028" y="728664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1" name="Segnaposto immagine 3">
            <a:extLst>
              <a:ext uri="{FF2B5EF4-FFF2-40B4-BE49-F238E27FC236}">
                <a16:creationId xmlns:a16="http://schemas.microsoft.com/office/drawing/2014/main" id="{2B530940-54FE-5556-E8E0-174970F374E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173028" y="3442835"/>
            <a:ext cx="2902857" cy="2523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D159D452-E882-001C-9D22-063B23D5BAD4}"/>
              </a:ext>
            </a:extLst>
          </p:cNvPr>
          <p:cNvSpPr/>
          <p:nvPr userDrawn="1"/>
        </p:nvSpPr>
        <p:spPr>
          <a:xfrm>
            <a:off x="0" y="728663"/>
            <a:ext cx="233916" cy="1115164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FA95B2C-B523-19F8-C733-DE61D5E0042F}"/>
              </a:ext>
            </a:extLst>
          </p:cNvPr>
          <p:cNvSpPr/>
          <p:nvPr userDrawn="1"/>
        </p:nvSpPr>
        <p:spPr>
          <a:xfrm>
            <a:off x="-608" y="1843826"/>
            <a:ext cx="233916" cy="1567709"/>
          </a:xfrm>
          <a:prstGeom prst="rect">
            <a:avLst/>
          </a:prstGeom>
          <a:solidFill>
            <a:srgbClr val="FF66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F9A7DA4-7C5C-E823-29E0-EF9E47678F63}"/>
              </a:ext>
            </a:extLst>
          </p:cNvPr>
          <p:cNvSpPr/>
          <p:nvPr userDrawn="1"/>
        </p:nvSpPr>
        <p:spPr>
          <a:xfrm>
            <a:off x="0" y="3428999"/>
            <a:ext cx="233308" cy="2338387"/>
          </a:xfrm>
          <a:prstGeom prst="rect">
            <a:avLst/>
          </a:prstGeom>
          <a:solidFill>
            <a:srgbClr val="51000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1431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  <p15:guide id="2" pos="3908" userDrawn="1">
          <p15:clr>
            <a:srgbClr val="FBAE40"/>
          </p15:clr>
        </p15:guide>
        <p15:guide id="3" orient="horz" pos="2047" userDrawn="1">
          <p15:clr>
            <a:srgbClr val="FBAE40"/>
          </p15:clr>
        </p15:guide>
        <p15:guide id="4" orient="horz" pos="2149" userDrawn="1">
          <p15:clr>
            <a:srgbClr val="FBAE40"/>
          </p15:clr>
        </p15:guide>
        <p15:guide id="5" orient="horz" pos="3749" userDrawn="1">
          <p15:clr>
            <a:srgbClr val="FBAE40"/>
          </p15:clr>
        </p15:guide>
        <p15:guide id="6" pos="512" userDrawn="1">
          <p15:clr>
            <a:srgbClr val="FBAE40"/>
          </p15:clr>
        </p15:guide>
        <p15:guide id="7" orient="horz" pos="393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3142838F-CBA1-7CAD-69E7-1F772E4562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5737078" cy="2700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Clicca e inserisci il titolo Sezione con immagine su sfondo rosso</a:t>
            </a:r>
          </a:p>
        </p:txBody>
      </p:sp>
      <p:sp>
        <p:nvSpPr>
          <p:cNvPr id="5" name="Segnaposto testo 14">
            <a:extLst>
              <a:ext uri="{FF2B5EF4-FFF2-40B4-BE49-F238E27FC236}">
                <a16:creationId xmlns:a16="http://schemas.microsoft.com/office/drawing/2014/main" id="{19216C12-AE2D-6410-66E2-B7BC7EB725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5065493"/>
            <a:ext cx="6099936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  <p:sp>
        <p:nvSpPr>
          <p:cNvPr id="10" name="Segnaposto immagine 3">
            <a:extLst>
              <a:ext uri="{FF2B5EF4-FFF2-40B4-BE49-F238E27FC236}">
                <a16:creationId xmlns:a16="http://schemas.microsoft.com/office/drawing/2014/main" id="{76176F3A-D976-79EA-F71C-2A4EBFCE2C3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344230" y="203199"/>
            <a:ext cx="4659084" cy="55734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000"/>
            </a:lvl1pPr>
          </a:lstStyle>
          <a:p>
            <a:r>
              <a:rPr lang="it-IT" dirty="0"/>
              <a:t>Inserisci immagine</a:t>
            </a:r>
          </a:p>
        </p:txBody>
      </p:sp>
      <p:sp>
        <p:nvSpPr>
          <p:cNvPr id="11" name="Segnaposto testo 17">
            <a:extLst>
              <a:ext uri="{FF2B5EF4-FFF2-40B4-BE49-F238E27FC236}">
                <a16:creationId xmlns:a16="http://schemas.microsoft.com/office/drawing/2014/main" id="{6374328E-A7FE-1173-E73A-E9B8C4E5C8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  <a:solidFill>
            <a:srgbClr val="B00221"/>
          </a:solidFill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1E1FB76D-A96B-AE52-ECB4-75DABA4E7042}"/>
              </a:ext>
            </a:extLst>
          </p:cNvPr>
          <p:cNvSpPr/>
          <p:nvPr userDrawn="1"/>
        </p:nvSpPr>
        <p:spPr>
          <a:xfrm>
            <a:off x="-608" y="702160"/>
            <a:ext cx="233916" cy="2726839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1D30844-04E1-0303-69FA-0AC039A01646}"/>
              </a:ext>
            </a:extLst>
          </p:cNvPr>
          <p:cNvSpPr/>
          <p:nvPr userDrawn="1"/>
        </p:nvSpPr>
        <p:spPr>
          <a:xfrm>
            <a:off x="-608" y="3428999"/>
            <a:ext cx="233916" cy="1605093"/>
          </a:xfrm>
          <a:prstGeom prst="rect">
            <a:avLst/>
          </a:prstGeom>
          <a:solidFill>
            <a:srgbClr val="51000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39206FFE-0886-22B6-4311-A8AEA37A0F41}"/>
              </a:ext>
            </a:extLst>
          </p:cNvPr>
          <p:cNvSpPr/>
          <p:nvPr userDrawn="1"/>
        </p:nvSpPr>
        <p:spPr>
          <a:xfrm>
            <a:off x="0" y="5034102"/>
            <a:ext cx="233308" cy="733286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8405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4" name="Segnaposto testo 9">
            <a:extLst>
              <a:ext uri="{FF2B5EF4-FFF2-40B4-BE49-F238E27FC236}">
                <a16:creationId xmlns:a16="http://schemas.microsoft.com/office/drawing/2014/main" id="{3142838F-CBA1-7CAD-69E7-1F772E4562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893" y="728663"/>
            <a:ext cx="7043364" cy="2700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Clicca e inserisci il titolo sezione su sfondo rosso</a:t>
            </a:r>
          </a:p>
        </p:txBody>
      </p:sp>
      <p:sp>
        <p:nvSpPr>
          <p:cNvPr id="5" name="Segnaposto testo 14">
            <a:extLst>
              <a:ext uri="{FF2B5EF4-FFF2-40B4-BE49-F238E27FC236}">
                <a16:creationId xmlns:a16="http://schemas.microsoft.com/office/drawing/2014/main" id="{19216C12-AE2D-6410-66E2-B7BC7EB725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7893" y="5065493"/>
            <a:ext cx="7043364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  <p:sp>
        <p:nvSpPr>
          <p:cNvPr id="11" name="Segnaposto testo 17">
            <a:extLst>
              <a:ext uri="{FF2B5EF4-FFF2-40B4-BE49-F238E27FC236}">
                <a16:creationId xmlns:a16="http://schemas.microsoft.com/office/drawing/2014/main" id="{6374328E-A7FE-1173-E73A-E9B8C4E5C8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90550"/>
          </a:xfrm>
          <a:prstGeom prst="rect">
            <a:avLst/>
          </a:prstGeom>
          <a:solidFill>
            <a:srgbClr val="B00221"/>
          </a:solidFill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F4417D97-AF5A-1AD2-E3ED-D19BEFC5D9D0}"/>
              </a:ext>
            </a:extLst>
          </p:cNvPr>
          <p:cNvSpPr/>
          <p:nvPr userDrawn="1"/>
        </p:nvSpPr>
        <p:spPr>
          <a:xfrm>
            <a:off x="-608" y="702160"/>
            <a:ext cx="233916" cy="2726839"/>
          </a:xfrm>
          <a:prstGeom prst="rect">
            <a:avLst/>
          </a:prstGeom>
          <a:solidFill>
            <a:srgbClr val="FF002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558A659C-20CA-86E3-27F8-085F967AD901}"/>
              </a:ext>
            </a:extLst>
          </p:cNvPr>
          <p:cNvSpPr/>
          <p:nvPr userDrawn="1"/>
        </p:nvSpPr>
        <p:spPr>
          <a:xfrm>
            <a:off x="-608" y="3428999"/>
            <a:ext cx="233916" cy="1605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DAE79CE6-77FB-0CD7-6BA7-819A9FBE3E86}"/>
              </a:ext>
            </a:extLst>
          </p:cNvPr>
          <p:cNvSpPr/>
          <p:nvPr userDrawn="1"/>
        </p:nvSpPr>
        <p:spPr>
          <a:xfrm>
            <a:off x="0" y="5034102"/>
            <a:ext cx="233308" cy="733286"/>
          </a:xfrm>
          <a:prstGeom prst="rect">
            <a:avLst/>
          </a:prstGeom>
          <a:solidFill>
            <a:srgbClr val="F208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5968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Policromia, Magenta, Bordeaux, rosso&#10;&#10;Il contenuto generato dall'IA potrebbe non essere corretto.">
            <a:extLst>
              <a:ext uri="{FF2B5EF4-FFF2-40B4-BE49-F238E27FC236}">
                <a16:creationId xmlns:a16="http://schemas.microsoft.com/office/drawing/2014/main" id="{DEDBA49A-50D4-2484-95FA-570A2BF0F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7" name="Connettore 1 16">
            <a:extLst>
              <a:ext uri="{FF2B5EF4-FFF2-40B4-BE49-F238E27FC236}">
                <a16:creationId xmlns:a16="http://schemas.microsoft.com/office/drawing/2014/main" id="{A53FBBE4-2097-7C38-5E6C-607FB41094C0}"/>
              </a:ext>
            </a:extLst>
          </p:cNvPr>
          <p:cNvCxnSpPr>
            <a:cxnSpLocks/>
          </p:cNvCxnSpPr>
          <p:nvPr userDrawn="1"/>
        </p:nvCxnSpPr>
        <p:spPr>
          <a:xfrm>
            <a:off x="0" y="5958349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E5F9E8C5-D626-F5CF-62F9-7D6363158C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199" y="6268065"/>
            <a:ext cx="52578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Fare clic per modificare | 03/04/2025</a:t>
            </a:r>
          </a:p>
        </p:txBody>
      </p:sp>
      <p:sp>
        <p:nvSpPr>
          <p:cNvPr id="7" name="Segnaposto immagine 20">
            <a:extLst>
              <a:ext uri="{FF2B5EF4-FFF2-40B4-BE49-F238E27FC236}">
                <a16:creationId xmlns:a16="http://schemas.microsoft.com/office/drawing/2014/main" id="{2BEA2DF4-1BB6-5626-54CF-E22B73843C7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8199" y="740003"/>
            <a:ext cx="2298700" cy="80191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CARICA LOGO SEZIONE</a:t>
            </a:r>
          </a:p>
        </p:txBody>
      </p:sp>
      <p:sp>
        <p:nvSpPr>
          <p:cNvPr id="14" name="Segnaposto testo 17">
            <a:extLst>
              <a:ext uri="{FF2B5EF4-FFF2-40B4-BE49-F238E27FC236}">
                <a16:creationId xmlns:a16="http://schemas.microsoft.com/office/drawing/2014/main" id="{3D15F0E6-6EC3-9615-5288-BC88774F73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14503" y="6267450"/>
            <a:ext cx="2239298" cy="5899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/>
              <a:t>2</a:t>
            </a:r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02F879B5-A204-4DCA-5BFE-FABA9D3AD0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16723" y="728663"/>
            <a:ext cx="5737078" cy="3437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pPr lvl="0"/>
            <a:r>
              <a:rPr lang="it-IT" dirty="0">
                <a:effectLst/>
              </a:rPr>
              <a:t>CLICCA E INSERISCI IL TITOLO DELLA PRESENTAZIONE / SOLO LOGO D’ATENEO</a:t>
            </a:r>
            <a:br>
              <a:rPr lang="it-IT" dirty="0">
                <a:effectLst/>
              </a:rPr>
            </a:br>
            <a:r>
              <a:rPr lang="it-IT" dirty="0">
                <a:effectLst/>
              </a:rPr>
              <a:t>E FONT MACHO MODULAR</a:t>
            </a:r>
            <a:endParaRPr lang="it-IT" dirty="0"/>
          </a:p>
        </p:txBody>
      </p:sp>
      <p:sp>
        <p:nvSpPr>
          <p:cNvPr id="16" name="Segnaposto testo 14">
            <a:extLst>
              <a:ext uri="{FF2B5EF4-FFF2-40B4-BE49-F238E27FC236}">
                <a16:creationId xmlns:a16="http://schemas.microsoft.com/office/drawing/2014/main" id="{B2848016-87F5-0D06-4CB8-22AB7281E2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6724" y="5065493"/>
            <a:ext cx="5737078" cy="7018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>
              <a:defRPr sz="2000">
                <a:solidFill>
                  <a:schemeClr val="bg1"/>
                </a:solidFill>
                <a:latin typeface="MachoModular" pitchFamily="2" charset="0"/>
              </a:defRPr>
            </a:lvl2pPr>
            <a:lvl3pPr>
              <a:defRPr sz="2000">
                <a:solidFill>
                  <a:schemeClr val="bg1"/>
                </a:solidFill>
                <a:latin typeface="MachoModular" pitchFamily="2" charset="0"/>
              </a:defRPr>
            </a:lvl3pPr>
            <a:lvl4pPr>
              <a:defRPr sz="2000">
                <a:solidFill>
                  <a:schemeClr val="bg1"/>
                </a:solidFill>
                <a:latin typeface="MachoModular" pitchFamily="2" charset="0"/>
              </a:defRPr>
            </a:lvl4pPr>
            <a:lvl5pPr>
              <a:defRPr sz="2000">
                <a:solidFill>
                  <a:schemeClr val="bg1"/>
                </a:solidFill>
                <a:latin typeface="MachoModular" pitchFamily="2" charset="0"/>
              </a:defRPr>
            </a:lvl5pPr>
          </a:lstStyle>
          <a:p>
            <a:pPr lvl="0"/>
            <a:r>
              <a:rPr lang="it-IT" dirty="0" err="1"/>
              <a:t>Maecenas</a:t>
            </a:r>
            <a:r>
              <a:rPr lang="it-IT" dirty="0"/>
              <a:t> </a:t>
            </a:r>
            <a:r>
              <a:rPr lang="it-IT" dirty="0" err="1"/>
              <a:t>faucibus</a:t>
            </a:r>
            <a:r>
              <a:rPr lang="it-IT" dirty="0"/>
              <a:t>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7670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immagine 2">
            <a:extLst>
              <a:ext uri="{FF2B5EF4-FFF2-40B4-BE49-F238E27FC236}">
                <a16:creationId xmlns:a16="http://schemas.microsoft.com/office/drawing/2014/main" id="{7D021A4B-C355-0F73-8289-2476145DB39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51562" y="2882900"/>
            <a:ext cx="3088878" cy="10922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MachoModular" pitchFamily="2" charset="0"/>
              </a:defRPr>
            </a:lvl1pPr>
          </a:lstStyle>
          <a:p>
            <a:r>
              <a:rPr lang="it-IT" dirty="0"/>
              <a:t>INSERISCI LOGO</a:t>
            </a:r>
          </a:p>
        </p:txBody>
      </p:sp>
      <p:sp>
        <p:nvSpPr>
          <p:cNvPr id="12" name="Segnaposto testo 19">
            <a:extLst>
              <a:ext uri="{FF2B5EF4-FFF2-40B4-BE49-F238E27FC236}">
                <a16:creationId xmlns:a16="http://schemas.microsoft.com/office/drawing/2014/main" id="{22DC42B5-D644-EF0A-D8EA-0E98BA4E70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199" y="6268065"/>
            <a:ext cx="10541001" cy="5899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MachoModular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it-IT" dirty="0"/>
              <a:t>Inserisci testo - </a:t>
            </a:r>
            <a:r>
              <a:rPr lang="it-IT" dirty="0" err="1"/>
              <a:t>interdum</a:t>
            </a:r>
            <a:r>
              <a:rPr lang="it-IT" dirty="0"/>
              <a:t>. </a:t>
            </a:r>
            <a:r>
              <a:rPr lang="it-IT" dirty="0" err="1"/>
              <a:t>Etiam</a:t>
            </a:r>
            <a:r>
              <a:rPr lang="it-IT" dirty="0"/>
              <a:t> porta </a:t>
            </a:r>
            <a:r>
              <a:rPr lang="it-IT" dirty="0" err="1"/>
              <a:t>sem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magna </a:t>
            </a:r>
            <a:r>
              <a:rPr lang="it-IT" dirty="0" err="1"/>
              <a:t>mollis</a:t>
            </a:r>
            <a:r>
              <a:rPr lang="it-IT" dirty="0"/>
              <a:t> </a:t>
            </a:r>
            <a:r>
              <a:rPr lang="it-IT" dirty="0" err="1"/>
              <a:t>euismod</a:t>
            </a:r>
            <a:r>
              <a:rPr lang="it-IT" dirty="0"/>
              <a:t>. </a:t>
            </a:r>
            <a:r>
              <a:rPr lang="it-IT" dirty="0" err="1"/>
              <a:t>Fusce</a:t>
            </a:r>
            <a:r>
              <a:rPr lang="it-IT" dirty="0"/>
              <a:t> </a:t>
            </a:r>
            <a:r>
              <a:rPr lang="it-IT" dirty="0" err="1"/>
              <a:t>dapibus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145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  <p15:guide id="3" pos="3940">
          <p15:clr>
            <a:srgbClr val="FBAE40"/>
          </p15:clr>
        </p15:guide>
        <p15:guide id="4" orient="horz" pos="1457">
          <p15:clr>
            <a:srgbClr val="FBAE40"/>
          </p15:clr>
        </p15:guide>
        <p15:guide id="5" orient="horz" pos="36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609549B-9D75-BBC3-C10E-84344A5DA9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8D124FE-00EF-2594-013B-52ACD71FA5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it-IT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1DFA8C-FC5A-4632-7893-4C190F41C6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BB3EC-014D-0D44-9D0D-C8BC50E837E1}" type="slidenum">
              <a:rPr lang="en-GB" altLang="it-IT"/>
              <a:pPr>
                <a:defRPr/>
              </a:pPr>
              <a:t>‹N›</a:t>
            </a:fld>
            <a:endParaRPr lang="en-GB" altLang="it-IT"/>
          </a:p>
        </p:txBody>
      </p:sp>
    </p:spTree>
    <p:extLst>
      <p:ext uri="{BB962C8B-B14F-4D97-AF65-F5344CB8AC3E}">
        <p14:creationId xmlns:p14="http://schemas.microsoft.com/office/powerpoint/2010/main" val="243222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0221">
            <a:alpha val="926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6944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7" r:id="rId6"/>
    <p:sldLayoutId id="2147483676" r:id="rId7"/>
    <p:sldLayoutId id="2147483678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28E5E9A-40E2-C9E7-1B1B-3E0A7A1603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altLang="it-IT" sz="4400" dirty="0"/>
              <a:t>Incontro annuale  </a:t>
            </a:r>
            <a:r>
              <a:rPr lang="it-IT" altLang="it-IT" sz="4400" dirty="0" err="1"/>
              <a:t>NdV</a:t>
            </a:r>
            <a:r>
              <a:rPr lang="it-IT" altLang="it-IT" sz="4400" dirty="0"/>
              <a:t> – CPDS</a:t>
            </a:r>
            <a:endParaRPr lang="it-IT" sz="4400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0D240FF-655D-CF9F-EC1C-B921837B10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67788" y="4065224"/>
            <a:ext cx="9265184" cy="962339"/>
          </a:xfrm>
        </p:spPr>
        <p:txBody>
          <a:bodyPr/>
          <a:lstStyle/>
          <a:p>
            <a:endParaRPr lang="it-IT" altLang="it-IT" dirty="0">
              <a:solidFill>
                <a:schemeClr val="accent1"/>
              </a:solidFill>
            </a:endParaRPr>
          </a:p>
          <a:p>
            <a:r>
              <a:rPr lang="it-IT" altLang="it-IT" sz="3200" dirty="0"/>
              <a:t>Aula Magna storica Rettorato</a:t>
            </a:r>
          </a:p>
          <a:p>
            <a:r>
              <a:rPr lang="it-IT" altLang="it-IT" sz="3200" dirty="0"/>
              <a:t>8 Luglio 2025</a:t>
            </a:r>
          </a:p>
          <a:p>
            <a:endParaRPr lang="it-IT" dirty="0"/>
          </a:p>
        </p:txBody>
      </p:sp>
      <p:pic>
        <p:nvPicPr>
          <p:cNvPr id="7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2CEB6EC9-6D47-2CE3-29E0-7D7A0DDBD78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684" b="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5286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8">
            <a:extLst>
              <a:ext uri="{FF2B5EF4-FFF2-40B4-BE49-F238E27FC236}">
                <a16:creationId xmlns:a16="http://schemas.microsoft.com/office/drawing/2014/main" id="{675F68FA-8821-CE0A-5F56-ADC4DA667E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0" y="477838"/>
            <a:ext cx="7010400" cy="647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Alcuni dati quantitativi 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15EE4DB5-38EC-7ECA-2F70-41CAB0FEC80C}"/>
              </a:ext>
            </a:extLst>
          </p:cNvPr>
          <p:cNvGraphicFramePr>
            <a:graphicFrameLocks noGrp="1"/>
          </p:cNvGraphicFramePr>
          <p:nvPr/>
        </p:nvGraphicFramePr>
        <p:xfrm>
          <a:off x="3048000" y="1235075"/>
          <a:ext cx="7010399" cy="3854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84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56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173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it-IT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CPDS</a:t>
                      </a:r>
                    </a:p>
                  </a:txBody>
                  <a:tcPr marL="9524" marR="9524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N. </a:t>
                      </a:r>
                      <a:r>
                        <a:rPr lang="it-IT" sz="1200" dirty="0" err="1"/>
                        <a:t>CdS</a:t>
                      </a:r>
                      <a:endParaRPr lang="it-IT" sz="1200" dirty="0"/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N. Componente studentesca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N. Componente docente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/>
                        <a:t>Media Quadro A* (relazione annuale CPDS)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DGIUR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4,7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DSV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3,8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DSFTA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6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4,1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DSSBC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3,2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SMSS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21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1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8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3,9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DFCLAM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5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4,5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DBCF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6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8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3,5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DIISM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8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4,0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DISPI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4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2,8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DISPOC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9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1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/>
                        <a:t>4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3,0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algn="ctr" fontAlgn="b"/>
                      <a:r>
                        <a:rPr lang="it-IT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SEM</a:t>
                      </a:r>
                    </a:p>
                  </a:txBody>
                  <a:tcPr marL="9524" marR="9524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10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3</a:t>
                      </a:r>
                    </a:p>
                  </a:txBody>
                  <a:tcPr marL="91429" marR="914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/>
                        <a:t>2,7</a:t>
                      </a:r>
                    </a:p>
                  </a:txBody>
                  <a:tcPr marL="91429" marR="91429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A6673421-8D45-53A7-313E-7B4D6B5690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754042"/>
              </p:ext>
            </p:extLst>
          </p:nvPr>
        </p:nvGraphicFramePr>
        <p:xfrm>
          <a:off x="3602516" y="5880100"/>
          <a:ext cx="4527932" cy="57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279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a) Pertinenza e completezza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b) Presenza e qualità delle azioni proposte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c) Rendicontazione delle azioni correttive proposte nelle Relazioni precedenti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3645" name="CasellaDiTesto 4">
            <a:extLst>
              <a:ext uri="{FF2B5EF4-FFF2-40B4-BE49-F238E27FC236}">
                <a16:creationId xmlns:a16="http://schemas.microsoft.com/office/drawing/2014/main" id="{1BE97D23-2E35-9986-B7B7-FCC15F641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624" y="5435600"/>
            <a:ext cx="9792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200" b="1" dirty="0">
                <a:solidFill>
                  <a:schemeClr val="bg1"/>
                </a:solidFill>
              </a:rPr>
              <a:t>*</a:t>
            </a:r>
            <a:r>
              <a:rPr lang="it-IT" altLang="it-IT" sz="1200" b="1" dirty="0">
                <a:solidFill>
                  <a:schemeClr val="tx1"/>
                </a:solidFill>
              </a:rPr>
              <a:t> </a:t>
            </a:r>
            <a:r>
              <a:rPr lang="it-IT" altLang="it-IT" sz="1200" b="1" dirty="0">
                <a:solidFill>
                  <a:schemeClr val="bg1"/>
                </a:solidFill>
              </a:rPr>
              <a:t>Quadro A : Analisi e proposte su gestione e utilizzo dei questionari relativi alla soddisfazione degli studenti e delle studentesse </a:t>
            </a:r>
            <a:r>
              <a:rPr lang="it-IT" altLang="it-IT" sz="1800" dirty="0">
                <a:solidFill>
                  <a:schemeClr val="bg1"/>
                </a:solidFill>
              </a:rPr>
              <a:t>		  Aspetti valutati dal </a:t>
            </a:r>
            <a:r>
              <a:rPr lang="it-IT" altLang="it-IT" sz="1800" dirty="0" err="1">
                <a:solidFill>
                  <a:schemeClr val="bg1"/>
                </a:solidFill>
              </a:rPr>
              <a:t>NdV</a:t>
            </a:r>
            <a:endParaRPr lang="it-IT" altLang="it-IT" sz="1800" dirty="0">
              <a:solidFill>
                <a:schemeClr val="bg1"/>
              </a:solidFill>
            </a:endParaRPr>
          </a:p>
        </p:txBody>
      </p:sp>
      <p:cxnSp>
        <p:nvCxnSpPr>
          <p:cNvPr id="23646" name="Connettore 2 4">
            <a:extLst>
              <a:ext uri="{FF2B5EF4-FFF2-40B4-BE49-F238E27FC236}">
                <a16:creationId xmlns:a16="http://schemas.microsoft.com/office/drawing/2014/main" id="{7A0E233D-A27F-6E7B-DD57-52C504207FB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24563" y="692150"/>
            <a:ext cx="1727200" cy="433388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34A9C9D-CDDB-AE88-DD55-A52F545DCE38}"/>
              </a:ext>
            </a:extLst>
          </p:cNvPr>
          <p:cNvSpPr txBox="1"/>
          <p:nvPr/>
        </p:nvSpPr>
        <p:spPr>
          <a:xfrm>
            <a:off x="7753350" y="176214"/>
            <a:ext cx="2305050" cy="92333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</p:spPr>
        <p:txBody>
          <a:bodyPr>
            <a:spAutoFit/>
          </a:bodyPr>
          <a:lstStyle/>
          <a:p>
            <a:pPr algn="r">
              <a:defRPr/>
            </a:pPr>
            <a:r>
              <a:rPr lang="it-IT" dirty="0"/>
              <a:t>Dati estratti dai siti </a:t>
            </a:r>
          </a:p>
          <a:p>
            <a:pPr algn="r">
              <a:defRPr/>
            </a:pPr>
            <a:r>
              <a:rPr lang="it-IT" dirty="0"/>
              <a:t>dei Dipartimenti </a:t>
            </a:r>
          </a:p>
          <a:p>
            <a:pPr algn="r">
              <a:defRPr/>
            </a:pPr>
            <a:r>
              <a:rPr lang="it-IT" dirty="0"/>
              <a:t>il 30.06.2025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F56E6CBE-1CAB-1E6E-2471-C268DC0827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23838" y="176214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olo 1">
            <a:extLst>
              <a:ext uri="{FF2B5EF4-FFF2-40B4-BE49-F238E27FC236}">
                <a16:creationId xmlns:a16="http://schemas.microsoft.com/office/drawing/2014/main" id="{B673DEBE-B40B-8B4E-E61C-4DDED8DA3A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6" y="476251"/>
            <a:ext cx="7343775" cy="720725"/>
          </a:xfrm>
        </p:spPr>
        <p:txBody>
          <a:bodyPr/>
          <a:lstStyle/>
          <a:p>
            <a: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Valutazione degli insegnamenti: cosa valutiamo?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7488100-AC64-FE63-C16E-F83267D24E9F}"/>
              </a:ext>
            </a:extLst>
          </p:cNvPr>
          <p:cNvSpPr txBox="1"/>
          <p:nvPr/>
        </p:nvSpPr>
        <p:spPr>
          <a:xfrm>
            <a:off x="319489" y="1844676"/>
            <a:ext cx="11479576" cy="4708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Tipologie di UD/AD (Unità Didattica/Attività Didattica o Insegnamento) valutate: </a:t>
            </a:r>
          </a:p>
          <a:p>
            <a:pPr>
              <a:defRPr/>
            </a:pP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Lezione</a:t>
            </a:r>
            <a:endParaRPr lang="it-IT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Laboratorio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8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Esercitazione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8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it-IT" sz="2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livello di Ateneo (fonte cruscotto ANVUR) il n° insegnamenti presenti nella </a:t>
            </a:r>
            <a:r>
              <a:rPr lang="it-IT" sz="24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SUA_CdS</a:t>
            </a:r>
            <a:r>
              <a:rPr lang="it-IT" sz="2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nel 2024/2025 è </a:t>
            </a:r>
            <a:r>
              <a:rPr lang="it-IT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1918</a:t>
            </a:r>
          </a:p>
          <a:p>
            <a:pPr algn="just">
              <a:defRPr/>
            </a:pPr>
            <a:r>
              <a:rPr lang="it-IT" sz="2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livello di Ateneo (fonte </a:t>
            </a:r>
            <a:r>
              <a:rPr lang="it-IT" sz="24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SisValDidat</a:t>
            </a:r>
            <a:r>
              <a:rPr lang="it-IT" sz="2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il n° insegnamenti in valutazione nel 2024/2025 è </a:t>
            </a:r>
            <a:r>
              <a:rPr lang="it-IT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1832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8554A7D-F6D6-49DB-90B0-1B51B0E55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51" y="162190"/>
            <a:ext cx="2298391" cy="7986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olo 1">
            <a:extLst>
              <a:ext uri="{FF2B5EF4-FFF2-40B4-BE49-F238E27FC236}">
                <a16:creationId xmlns:a16="http://schemas.microsoft.com/office/drawing/2014/main" id="{6473F9C8-9356-5957-04A9-A1C80B59D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6" y="476251"/>
            <a:ext cx="7343775" cy="720725"/>
          </a:xfrm>
        </p:spPr>
        <p:txBody>
          <a:bodyPr/>
          <a:lstStyle/>
          <a:p>
            <a:r>
              <a:rPr lang="it-IT" altLang="it-IT" sz="2400" b="1" dirty="0">
                <a:solidFill>
                  <a:schemeClr val="bg1"/>
                </a:solidFill>
                <a:latin typeface="Optima" panose="02000503060000020004"/>
              </a:rPr>
              <a:t>Valutazione degli insegnamenti: cosa valutiamo?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BED33EBB-6096-225D-9D6A-26E4867131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617303"/>
              </p:ext>
            </p:extLst>
          </p:nvPr>
        </p:nvGraphicFramePr>
        <p:xfrm>
          <a:off x="627961" y="2349500"/>
          <a:ext cx="10234670" cy="40322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07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9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9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4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9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0312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CHIMICA ANALITICA 1 CON LABORATORIO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Laboratorio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34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CHIMICA ANALITICA 2 CON LABORATORIO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Laboratorio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34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CHIMICA FISICA 1 - (SECONDO MODULO)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Esercitazione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4901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CHIMICA GENERALE ED INORGANICA CON STECHIOMETRIA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Esercitazione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34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CHIMICA INORGANICA CON LABORATORIO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Laboratorio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34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FONDAMENTI DI INFORMATICA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Esercitazione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134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SCIENZE CHIMICHE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LABORATORIO DI CHIMICA ORGANICA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2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Laboratorio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312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Biotecnologie, Chimica </a:t>
                      </a:r>
                    </a:p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e Farmacia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SCIENZE CHIMICHE</a:t>
                      </a:r>
                      <a:endParaRPr lang="it-IT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MODULO II: LABORATORIO DI ANALISI ORGANICA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1</a:t>
                      </a:r>
                      <a:endParaRPr lang="it-IT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Laboratorio</a:t>
                      </a:r>
                      <a:endParaRPr lang="it-IT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27" marR="3827" marT="38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6683" name="CasellaDiTesto 4">
            <a:extLst>
              <a:ext uri="{FF2B5EF4-FFF2-40B4-BE49-F238E27FC236}">
                <a16:creationId xmlns:a16="http://schemas.microsoft.com/office/drawing/2014/main" id="{96BBD39E-1BB9-B427-E3BC-34211363B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119" y="1792377"/>
            <a:ext cx="46085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b="1" dirty="0">
                <a:solidFill>
                  <a:schemeClr val="bg1"/>
                </a:solidFill>
              </a:rPr>
              <a:t>ESEMPIO (per dettagli vedi foglio </a:t>
            </a:r>
            <a:r>
              <a:rPr lang="it-IT" altLang="it-IT" sz="1800" b="1" dirty="0" err="1">
                <a:solidFill>
                  <a:schemeClr val="bg1"/>
                </a:solidFill>
              </a:rPr>
              <a:t>excel</a:t>
            </a:r>
            <a:r>
              <a:rPr lang="it-IT" altLang="it-IT" sz="1800" b="1" dirty="0">
                <a:solidFill>
                  <a:schemeClr val="bg1"/>
                </a:solidFill>
              </a:rPr>
              <a:t>)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4400A7F2-04E6-B16C-A302-50C7A380AE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187288" y="207827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olo 1">
            <a:extLst>
              <a:ext uri="{FF2B5EF4-FFF2-40B4-BE49-F238E27FC236}">
                <a16:creationId xmlns:a16="http://schemas.microsoft.com/office/drawing/2014/main" id="{926B10AA-07F1-232D-08CE-0DAEB051A5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5" y="476251"/>
            <a:ext cx="6624638" cy="72072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Il questionario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D32C54CF-A8D9-01A4-1CDF-DBBA8281ED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522588"/>
              </p:ext>
            </p:extLst>
          </p:nvPr>
        </p:nvGraphicFramePr>
        <p:xfrm>
          <a:off x="1513590" y="2139518"/>
          <a:ext cx="8741370" cy="3806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2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62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66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62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Sigla sezione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95218" marB="95218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 dirty="0">
                          <a:effectLst/>
                        </a:rPr>
                        <a:t>Sezione</a:t>
                      </a:r>
                      <a:endParaRPr lang="it-IT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95218" marB="95218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 dirty="0">
                          <a:effectLst/>
                        </a:rPr>
                        <a:t>Sigla domanda</a:t>
                      </a:r>
                      <a:endParaRPr lang="it-IT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95218" marB="95218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 dirty="0">
                          <a:effectLst/>
                        </a:rPr>
                        <a:t>Testo</a:t>
                      </a:r>
                      <a:endParaRPr lang="it-IT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95218" marB="95218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01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S1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Introduzione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I1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Vuoi rispondere al questionario?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01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S1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 dirty="0">
                          <a:effectLst/>
                        </a:rPr>
                        <a:t>Introduzione</a:t>
                      </a:r>
                      <a:endParaRPr lang="it-IT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I2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Perché non vuoi compilare il questionario?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85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S1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Introduzione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>
                          <a:effectLst/>
                        </a:rPr>
                        <a:t>I3</a:t>
                      </a:r>
                      <a:endParaRPr lang="it-IT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2000" kern="100" dirty="0">
                          <a:effectLst/>
                        </a:rPr>
                        <a:t>Indica il motivo principale per cui non hai seguito o hai seguito solo parzialmente le lezioni:</a:t>
                      </a:r>
                      <a:endParaRPr lang="it-IT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9" marR="95249" marT="76174" marB="7617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7678" name="CasellaDiTesto 2">
            <a:extLst>
              <a:ext uri="{FF2B5EF4-FFF2-40B4-BE49-F238E27FC236}">
                <a16:creationId xmlns:a16="http://schemas.microsoft.com/office/drawing/2014/main" id="{E85AA289-3BE1-27B5-B466-073855E553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5" y="1412876"/>
            <a:ext cx="68405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dirty="0">
                <a:solidFill>
                  <a:schemeClr val="bg1"/>
                </a:solidFill>
              </a:rPr>
              <a:t>La domanda filtro è importante analizzarla per capire le motivazioni di non risposta e monitorarne l’andamento nel tempo   </a:t>
            </a:r>
          </a:p>
        </p:txBody>
      </p:sp>
      <p:pic>
        <p:nvPicPr>
          <p:cNvPr id="3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1DD67EBD-0A8A-F21D-F02C-AA38DBA441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71024" y="185793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olo 1">
            <a:extLst>
              <a:ext uri="{FF2B5EF4-FFF2-40B4-BE49-F238E27FC236}">
                <a16:creationId xmlns:a16="http://schemas.microsoft.com/office/drawing/2014/main" id="{BDA1422A-2ED9-622F-FDA2-966562B515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783681" y="179162"/>
            <a:ext cx="6624638" cy="50482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Il questionario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F7F9483-0824-3848-F2B2-69FEAAC58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197003"/>
              </p:ext>
            </p:extLst>
          </p:nvPr>
        </p:nvGraphicFramePr>
        <p:xfrm>
          <a:off x="705079" y="999695"/>
          <a:ext cx="9915181" cy="58169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94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384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5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Sigla sezione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1" marR="95241" marT="95251" marB="95251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Sezione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1" marR="95241" marT="95251" marB="95251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Sigla domanda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1" marR="95241" marT="95251" marB="95251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Testo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41" marR="95241" marT="95251" marB="95251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39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INSEGNAMENTO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Le conoscenze preliminari possedute sono risultate sufficienti per la comprensione degli argomenti previsti nel programma d'esame?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INSEGNAMENTO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Il carico di studio dell'insegnamento è proporzionato ai crediti assegnati?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S2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INSEGNAMENTO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D3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Il materiale didattico (indicato e disponibile) è adeguato per lo studio della materia?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INSEGNAMENTO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D4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Le modalità di esame sono state definite in modo chiaro?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INSEGNAMENTO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D5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Ritieni utile l’utilizzo della piattaforma Moodle?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38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INSEGNAMENTO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D9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Le attività didattiche integrative (esercitazioni, tutorati, laboratori, etc...) sono utili all'apprendimento della materia? (se non previste passare alla domanda successiva)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S2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INSEGNAMENTO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D10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L'insegnamento è stato svolto in maniera coerente con quanto dichiarato sul sito web del corso di studio?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S2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INSEGNAMENTO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D13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Complessivamente sei soddisfatto/a di come questo insegnamento è stato svolto dal/dalla docente?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466" marR="73466" marT="58779" marB="5877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8727" name="CasellaDiTesto 1">
            <a:extLst>
              <a:ext uri="{FF2B5EF4-FFF2-40B4-BE49-F238E27FC236}">
                <a16:creationId xmlns:a16="http://schemas.microsoft.com/office/drawing/2014/main" id="{2271B922-AC08-FE05-691B-FB604B988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6987" y="683987"/>
            <a:ext cx="7263809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dirty="0">
                <a:solidFill>
                  <a:schemeClr val="bg1"/>
                </a:solidFill>
              </a:rPr>
              <a:t>Domande sull’ ORGANIZZAZIONE DELL'INSEGNAMENTO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EBA3CD57-4D6F-4D2D-4A23-487E997037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268287" y="179162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>
            <a:extLst>
              <a:ext uri="{FF2B5EF4-FFF2-40B4-BE49-F238E27FC236}">
                <a16:creationId xmlns:a16="http://schemas.microsoft.com/office/drawing/2014/main" id="{364A9D30-CE03-06CD-B936-DFDB9041C9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27350" y="76201"/>
            <a:ext cx="6624638" cy="72072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Il questionario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E3ACE659-D9C4-3E37-AD3E-56DE2695F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460339"/>
              </p:ext>
            </p:extLst>
          </p:nvPr>
        </p:nvGraphicFramePr>
        <p:xfrm>
          <a:off x="1344058" y="1297826"/>
          <a:ext cx="8956713" cy="5385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4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84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6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47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63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S3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DOCENZA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D6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Gli orari di svolgimento di lezioni, esercitazioni e altre eventuali attività didattiche sono rispettati?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S3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DOCENZA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D7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Il docente stimola/motiva l'interesse verso la disciplina?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S3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DOCENZA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D8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Il docente espone gli argomenti in modo chiaro?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S3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DOCENZA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D11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Il docente è reperibile per chiarimenti e spiegazioni?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2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S3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DOCENZA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D12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Sei soddisfatto/a di come il/la docente interagisce con gli/le studenti/esse durante lo svolgimento delle lezioni e di come stimola la partecipazione attiva?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S4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INFRASTRUTTURE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D14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Le aule in cui si svolgono le lezioni sono adeguate per capienza e dotazione?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2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S4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INFRASTRUTTURE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D15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 laboratori e le aule multimediali in cui si svolgono le esercitazioni sono adeguati per capienza e dotazione? (rispondere solo se previsti)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0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S5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INTERESSE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D16</a:t>
                      </a:r>
                      <a:endParaRPr lang="it-IT" sz="14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Sei interessato/a agli argomenti trattati nell'insegnamento?</a:t>
                      </a:r>
                      <a:endParaRPr lang="it-IT" sz="14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504" marR="75504" marT="60406" marB="6040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9746" name="CasellaDiTesto 3">
            <a:extLst>
              <a:ext uri="{FF2B5EF4-FFF2-40B4-BE49-F238E27FC236}">
                <a16:creationId xmlns:a16="http://schemas.microsoft.com/office/drawing/2014/main" id="{484A56DC-4272-327C-0360-2AC83FB16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487836"/>
            <a:ext cx="6913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dirty="0">
                <a:solidFill>
                  <a:schemeClr val="bg1"/>
                </a:solidFill>
              </a:rPr>
              <a:t>Domande su  ASPETTI RELATIVI ALLA DOCENZA, INTERESSE PER LA MATERIA e INFRASTRUTTURE</a:t>
            </a:r>
          </a:p>
        </p:txBody>
      </p:sp>
      <p:pic>
        <p:nvPicPr>
          <p:cNvPr id="3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AC9818DF-3A75-FEA7-8692-4A6ADF6697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341312" y="163759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olo 1">
            <a:extLst>
              <a:ext uri="{FF2B5EF4-FFF2-40B4-BE49-F238E27FC236}">
                <a16:creationId xmlns:a16="http://schemas.microsoft.com/office/drawing/2014/main" id="{EF8A193B-17AE-C293-3E1D-60DDA32947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6" y="476251"/>
            <a:ext cx="7343775" cy="72072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Tipologie di studenti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91B435-44B2-6996-636A-E84B567B6CC4}"/>
              </a:ext>
            </a:extLst>
          </p:cNvPr>
          <p:cNvSpPr txBox="1"/>
          <p:nvPr/>
        </p:nvSpPr>
        <p:spPr>
          <a:xfrm>
            <a:off x="308472" y="1747838"/>
            <a:ext cx="11523644" cy="38782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it-IT" sz="2800" i="1" dirty="0">
                <a:solidFill>
                  <a:schemeClr val="bg1"/>
                </a:solidFill>
                <a:latin typeface="Calibri" panose="020F0502020204030204" pitchFamily="34" charset="0"/>
              </a:rPr>
              <a:t>Frequentanti (tutte le domande)</a:t>
            </a:r>
          </a:p>
          <a:p>
            <a:pPr>
              <a:defRPr/>
            </a:pPr>
            <a:endParaRPr lang="it-IT" sz="2800" i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it-IT" sz="2800" i="1" dirty="0">
                <a:solidFill>
                  <a:schemeClr val="bg1"/>
                </a:solidFill>
                <a:latin typeface="Calibri" panose="020F0502020204030204" pitchFamily="34" charset="0"/>
              </a:rPr>
              <a:t>Non frequentanti (D1, D2, D3, D4, D5, D11, D16)</a:t>
            </a:r>
          </a:p>
          <a:p>
            <a:pPr>
              <a:defRPr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D1 Le conoscenze preliminari possedute sono risultate sufficienti per la comprensione degli argomenti previsti nel programma d’esame?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D2 Il carico di studio dell’insegnamento è proporzionato ai crediti assegnati?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D3 Il materiale didattico (indicato e disponibile) è adeguato per lo studio della materia?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D4 Le modalità di esame sono state definite in modo chiaro?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D5 Ritieni utile l’utilizzo della piattaforma </a:t>
            </a:r>
            <a:r>
              <a:rPr lang="it-IT" dirty="0" err="1">
                <a:solidFill>
                  <a:schemeClr val="bg1"/>
                </a:solidFill>
                <a:latin typeface="Calibri" panose="020F0502020204030204" pitchFamily="34" charset="0"/>
              </a:rPr>
              <a:t>Moodle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?	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D11 Il/La docente è reperibile per chiarimenti e spiegazioni?</a:t>
            </a:r>
          </a:p>
          <a:p>
            <a:pPr>
              <a:defRPr/>
            </a:pP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D16 Sei interessato/a agli argomenti trattati nell’insegnamento?</a:t>
            </a:r>
          </a:p>
        </p:txBody>
      </p:sp>
      <p:sp>
        <p:nvSpPr>
          <p:cNvPr id="30724" name="CasellaDiTesto 1">
            <a:extLst>
              <a:ext uri="{FF2B5EF4-FFF2-40B4-BE49-F238E27FC236}">
                <a16:creationId xmlns:a16="http://schemas.microsoft.com/office/drawing/2014/main" id="{1DF7DB39-1571-4196-6B72-4CF6DFD7F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472" y="5876926"/>
            <a:ext cx="100356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b="1" dirty="0">
                <a:solidFill>
                  <a:schemeClr val="bg1"/>
                </a:solidFill>
              </a:rPr>
              <a:t>Necessità di fare una riflessione sulla tipologia di insegnamento (lezione, laboratorio, esercitazione) che valutiamo alla luce delle domande che facciamo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B653CD36-E6E9-1D6B-6855-4F583AE995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76430" y="269536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olo 1">
            <a:extLst>
              <a:ext uri="{FF2B5EF4-FFF2-40B4-BE49-F238E27FC236}">
                <a16:creationId xmlns:a16="http://schemas.microsoft.com/office/drawing/2014/main" id="{B405E9EC-00B3-6A8C-FA7F-7DD6033B41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1" y="190501"/>
            <a:ext cx="7369175" cy="122237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Affidabilità Misurata Attraverso la Correlazione Item-Totale</a:t>
            </a:r>
            <a:endParaRPr lang="it-IT" altLang="it-IT" b="1" dirty="0">
              <a:solidFill>
                <a:schemeClr val="bg1"/>
              </a:solidFill>
              <a:latin typeface="Optima"/>
            </a:endParaRPr>
          </a:p>
        </p:txBody>
      </p:sp>
      <p:sp>
        <p:nvSpPr>
          <p:cNvPr id="31747" name="CasellaDiTesto 3">
            <a:extLst>
              <a:ext uri="{FF2B5EF4-FFF2-40B4-BE49-F238E27FC236}">
                <a16:creationId xmlns:a16="http://schemas.microsoft.com/office/drawing/2014/main" id="{864A71C1-B129-FBD8-656C-19CDCACFB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455" y="2060575"/>
            <a:ext cx="1144652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bg1"/>
                </a:solidFill>
              </a:rPr>
              <a:t>Metodo utilizzato per valutare la coerenza interna del questionario. Misura se ogni domanda del questionario contribuisce in modo significativo alla misura complessiva.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bg1"/>
                </a:solidFill>
              </a:rPr>
              <a:t>Come Funziona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bg1"/>
                </a:solidFill>
              </a:rPr>
              <a:t>Si calcola la correlazione tra il punteggio di ogni singolo item e il punteggio totale del questionario, escludendo l'item in questione, ovvero confronto il punteggio di un singolo item con il punteggio totale ottenuto sommando i punteggi di tutti gli altri item.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bg1"/>
                </a:solidFill>
              </a:rPr>
              <a:t>Interpretazione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bg1"/>
                </a:solidFill>
              </a:rPr>
              <a:t>Un valore di correlazione item-totale elevato indica che l'item è ben correlato con il costrutto complessivo del questionario. Al contrario, un valore basso può suggerire che l'item non è strettamente correlato al costrutto complessivo e potrebbe essere un candidato per la rimozione dal questionario.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98FAF287-DD25-A901-14C1-280D41AD93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198304" y="29596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olo 1">
            <a:extLst>
              <a:ext uri="{FF2B5EF4-FFF2-40B4-BE49-F238E27FC236}">
                <a16:creationId xmlns:a16="http://schemas.microsoft.com/office/drawing/2014/main" id="{A8C71BE2-C900-BBE4-6F61-414FE9E282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1" y="190501"/>
            <a:ext cx="7369175" cy="1222375"/>
          </a:xfrm>
        </p:spPr>
        <p:txBody>
          <a:bodyPr/>
          <a:lstStyle/>
          <a:p>
            <a:r>
              <a:rPr lang="it-IT" altLang="it-IT" sz="2800" b="1" dirty="0">
                <a:solidFill>
                  <a:schemeClr val="bg1"/>
                </a:solidFill>
                <a:latin typeface="Optima"/>
              </a:rPr>
              <a:t>Affidabilità Misurata Attraverso la Correlazione Item-Totale</a:t>
            </a:r>
            <a:endParaRPr lang="it-IT" altLang="it-IT" b="1" dirty="0">
              <a:solidFill>
                <a:schemeClr val="bg1"/>
              </a:solidFill>
              <a:latin typeface="Optima"/>
            </a:endParaRP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4A91253A-865D-A476-F59B-E62FDE7196B0}"/>
              </a:ext>
            </a:extLst>
          </p:cNvPr>
          <p:cNvGraphicFramePr>
            <a:graphicFrameLocks noGrp="1"/>
          </p:cNvGraphicFramePr>
          <p:nvPr/>
        </p:nvGraphicFramePr>
        <p:xfrm>
          <a:off x="1774825" y="1628776"/>
          <a:ext cx="8713788" cy="4665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9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9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39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807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dirty="0" err="1">
                          <a:effectLst/>
                        </a:rPr>
                        <a:t>SISValDidat</a:t>
                      </a:r>
                      <a:r>
                        <a:rPr lang="it-IT" sz="1200" u="none" strike="noStrike" dirty="0">
                          <a:effectLst/>
                        </a:rPr>
                        <a:t> - Sistema Informativo Statistico per la Valutazione della Didattica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u="none" strike="noStrike" dirty="0">
                          <a:effectLst/>
                        </a:rPr>
                        <a:t>Sigla domanda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u="none" strike="noStrike" dirty="0">
                          <a:effectLst/>
                        </a:rPr>
                        <a:t>Testo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1" u="none" strike="noStrike" dirty="0">
                          <a:effectLst/>
                        </a:rPr>
                        <a:t>Valore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D1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Le conoscenze preliminari possedute sono risultate sufficienti per la comprensione degli argomenti previsti nel programma d'esame?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0,605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D2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Il carico di studio dell'insegnamento è proporzionato ai crediti assegnati?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0,729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D3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Il materiale didattico (indicato e disponibile) è adeguato per lo studio della materia?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0,804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D4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Le modalità di esame sono state definite in modo chiaro?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0,767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D5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Ritieni utile l’utilizzo della piattaforma </a:t>
                      </a:r>
                      <a:r>
                        <a:rPr lang="it-IT" sz="1200" b="1" u="none" strike="noStrike" dirty="0" err="1">
                          <a:effectLst/>
                        </a:rPr>
                        <a:t>Moodle</a:t>
                      </a:r>
                      <a:r>
                        <a:rPr lang="it-IT" sz="1200" b="1" u="none" strike="noStrike" dirty="0">
                          <a:effectLst/>
                        </a:rPr>
                        <a:t>?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u="none" strike="noStrike" dirty="0">
                          <a:effectLst/>
                        </a:rPr>
                        <a:t>0,593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D6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Gli orari di svolgimento di lezioni, esercitazioni e altre eventuali attività didattiche sono rispettati?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0,76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D7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Il/La docente stimola/motiva l'interesse verso la disciplina?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0,846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D8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Il/La docente espone gli argomenti in modo chiaro?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>
                          <a:effectLst/>
                        </a:rPr>
                        <a:t>0,847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D9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Le attività didattiche integrative (esercitazioni. tutorati, laboratori, etc..) sono utili all'apprendimento della materia? (se non previste passare alla domanda successiva)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0,799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D10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L'insegnamento è stato svolto in maniera coerente con quanto dichiarato sul sito web del corso di studio?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0,851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D11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Il/La docente è reperibile per chiarimenti e spiegazioni?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0,799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D12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Sei soddisfatto/a di come il/la docente interagisce con gli/le studenti/esse durante lo svolgimento delle lezioni e di come stimola la partecipazione attiva?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0,843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D13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Complessivamente sei soddisfatto/a di come questo insegnamento è stato svolto dal/dalla docente?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0,868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D14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Le aule in cui si svolgono le lezioni sono adeguate per capienza e dotazione?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u="none" strike="noStrike" dirty="0">
                          <a:effectLst/>
                        </a:rPr>
                        <a:t>0,55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9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D15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b="1" u="none" strike="noStrike" dirty="0">
                          <a:effectLst/>
                        </a:rPr>
                        <a:t>I laboratori e le aule multimediali in cui si svolgono le esercitazioni sono adeguati per capienza e dotazione? (rispondere solo se previsti)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u="none" strike="noStrike" dirty="0">
                          <a:effectLst/>
                        </a:rPr>
                        <a:t>0,591</a:t>
                      </a:r>
                      <a:endParaRPr lang="it-IT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80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>
                          <a:effectLst/>
                        </a:rPr>
                        <a:t>D16</a:t>
                      </a:r>
                      <a:endParaRPr lang="it-IT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>
                          <a:effectLst/>
                        </a:rPr>
                        <a:t>Sei interessato/a agli argomenti trattati nell'insegnamento?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u="none" strike="noStrike" dirty="0">
                          <a:effectLst/>
                        </a:rPr>
                        <a:t>0,714</a:t>
                      </a:r>
                      <a:endParaRPr lang="it-IT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5" marR="5175" marT="5176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2847" name="CasellaDiTesto 2">
            <a:extLst>
              <a:ext uri="{FF2B5EF4-FFF2-40B4-BE49-F238E27FC236}">
                <a16:creationId xmlns:a16="http://schemas.microsoft.com/office/drawing/2014/main" id="{D51125F2-AA84-2B22-5AF1-CA314E180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6453189"/>
            <a:ext cx="5976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800" dirty="0">
                <a:solidFill>
                  <a:schemeClr val="tx1"/>
                </a:solidFill>
              </a:rPr>
              <a:t>Estratto da </a:t>
            </a:r>
            <a:r>
              <a:rPr lang="it-IT" altLang="it-IT" sz="1800" dirty="0" err="1">
                <a:solidFill>
                  <a:schemeClr val="tx1"/>
                </a:solidFill>
              </a:rPr>
              <a:t>SisValDidat</a:t>
            </a:r>
            <a:r>
              <a:rPr lang="it-IT" altLang="it-IT" sz="1800" dirty="0">
                <a:solidFill>
                  <a:schemeClr val="tx1"/>
                </a:solidFill>
              </a:rPr>
              <a:t> I semestre </a:t>
            </a:r>
            <a:r>
              <a:rPr lang="it-IT" altLang="it-IT" sz="1800" dirty="0" err="1">
                <a:solidFill>
                  <a:schemeClr val="tx1"/>
                </a:solidFill>
              </a:rPr>
              <a:t>a.a</a:t>
            </a:r>
            <a:r>
              <a:rPr lang="it-IT" altLang="it-IT" sz="1800" dirty="0">
                <a:solidFill>
                  <a:schemeClr val="tx1"/>
                </a:solidFill>
              </a:rPr>
              <a:t>. 2024/2025</a:t>
            </a:r>
          </a:p>
        </p:txBody>
      </p:sp>
      <p:pic>
        <p:nvPicPr>
          <p:cNvPr id="3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18A9BD85-14E4-88A2-222D-1514D548BA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110170" y="19050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olo 1">
            <a:extLst>
              <a:ext uri="{FF2B5EF4-FFF2-40B4-BE49-F238E27FC236}">
                <a16:creationId xmlns:a16="http://schemas.microsoft.com/office/drawing/2014/main" id="{EB31F992-4CD5-27B4-90F2-E81A19DC1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7793" y="333375"/>
            <a:ext cx="9540609" cy="1220003"/>
          </a:xfrm>
        </p:spPr>
        <p:txBody>
          <a:bodyPr/>
          <a:lstStyle/>
          <a:p>
            <a:br>
              <a:rPr lang="it-IT" altLang="it-IT" sz="2400" dirty="0">
                <a:solidFill>
                  <a:schemeClr val="accent1"/>
                </a:solidFill>
              </a:rPr>
            </a:br>
            <a:r>
              <a:rPr lang="it-IT" altLang="it-IT" sz="2400" dirty="0">
                <a:solidFill>
                  <a:schemeClr val="accent1"/>
                </a:solidFill>
              </a:rPr>
              <a:t>			</a:t>
            </a: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Standardizzare le presentazioni utilizzando le 				informazioni tratte da </a:t>
            </a:r>
            <a:r>
              <a:rPr lang="it-IT" altLang="it-IT" sz="2400" b="1" dirty="0" err="1">
                <a:solidFill>
                  <a:schemeClr val="bg1"/>
                </a:solidFill>
                <a:latin typeface="Optima"/>
              </a:rPr>
              <a:t>SisValDidat</a:t>
            </a: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  </a:t>
            </a:r>
            <a:br>
              <a:rPr lang="it-IT" altLang="it-IT" dirty="0">
                <a:solidFill>
                  <a:schemeClr val="accent1"/>
                </a:solidFill>
              </a:rPr>
            </a:br>
            <a:endParaRPr lang="it-IT" alt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74FD05A-61E1-6522-5BA5-71D07BEAFE27}"/>
              </a:ext>
            </a:extLst>
          </p:cNvPr>
          <p:cNvSpPr txBox="1"/>
          <p:nvPr/>
        </p:nvSpPr>
        <p:spPr>
          <a:xfrm>
            <a:off x="705081" y="1916113"/>
            <a:ext cx="9712096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defRPr/>
            </a:pPr>
            <a:endParaRPr lang="it-IT" altLang="it-IT" dirty="0"/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sz="2800" dirty="0">
                <a:solidFill>
                  <a:schemeClr val="bg1"/>
                </a:solidFill>
              </a:rPr>
              <a:t>Fornire delle linee guida da seguire per creare delle</a:t>
            </a:r>
            <a:r>
              <a:rPr lang="it-IT" sz="2800" dirty="0">
                <a:solidFill>
                  <a:schemeClr val="bg1"/>
                </a:solidFill>
              </a:rPr>
              <a:t> presentazioni da usare nella giornata basate sui dati forniti da </a:t>
            </a:r>
            <a:r>
              <a:rPr lang="it-IT" sz="2800" dirty="0" err="1">
                <a:solidFill>
                  <a:schemeClr val="bg1"/>
                </a:solidFill>
              </a:rPr>
              <a:t>SisValDidat</a:t>
            </a:r>
            <a:r>
              <a:rPr lang="it-IT" sz="2800" dirty="0">
                <a:solidFill>
                  <a:schemeClr val="bg1"/>
                </a:solidFill>
              </a:rPr>
              <a:t> per facilitare la condivisione delle informazioni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sz="2800" dirty="0">
              <a:solidFill>
                <a:schemeClr val="bg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sz="2800" dirty="0">
                <a:solidFill>
                  <a:schemeClr val="bg1"/>
                </a:solidFill>
              </a:rPr>
              <a:t>Si può prevedere la possibilità che l’analisi delle opinioni degli studenti degli insegnamenti di </a:t>
            </a:r>
            <a:r>
              <a:rPr lang="it-IT" sz="2800" dirty="0" err="1">
                <a:solidFill>
                  <a:schemeClr val="bg1"/>
                </a:solidFill>
              </a:rPr>
              <a:t>CdS</a:t>
            </a:r>
            <a:r>
              <a:rPr lang="it-IT" sz="2800" dirty="0">
                <a:solidFill>
                  <a:schemeClr val="bg1"/>
                </a:solidFill>
              </a:rPr>
              <a:t> di una CPDS sia svolta da studenti appartenenti a una diversa CPDS, al fine di garantire maggiore oggettività e imparzialità nell’analisi?</a:t>
            </a:r>
            <a:r>
              <a:rPr lang="it-IT" dirty="0">
                <a:solidFill>
                  <a:schemeClr val="bg1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37E77704-0BF6-4FCB-1E6B-2174FAFA8D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222370" y="210286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>
            <a:extLst>
              <a:ext uri="{FF2B5EF4-FFF2-40B4-BE49-F238E27FC236}">
                <a16:creationId xmlns:a16="http://schemas.microsoft.com/office/drawing/2014/main" id="{0CE0F422-30D2-4751-A323-DE1F81FE0D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6607" y="1333041"/>
            <a:ext cx="10950766" cy="5048711"/>
          </a:xfr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>
              <a:buClr>
                <a:srgbClr val="990000"/>
              </a:buClr>
              <a:buSzPct val="80000"/>
              <a:buNone/>
              <a:defRPr/>
            </a:pPr>
            <a:r>
              <a:rPr lang="it-IT" altLang="it-IT" dirty="0">
                <a:latin typeface="Optima" pitchFamily="34" charset="0"/>
              </a:rPr>
              <a:t> </a:t>
            </a:r>
          </a:p>
          <a:p>
            <a:pPr marL="0" indent="0">
              <a:buClr>
                <a:srgbClr val="990000"/>
              </a:buClr>
              <a:buSzPct val="80000"/>
              <a:buNone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1) Riorganizzazione della giornata </a:t>
            </a:r>
            <a:r>
              <a:rPr lang="it-IT" dirty="0">
                <a:solidFill>
                  <a:schemeClr val="bg1"/>
                </a:solidFill>
              </a:rPr>
              <a:t>di restituzione dei risultati della rilevazione delle opinioni di studentesse e studenti</a:t>
            </a: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 marL="457200" indent="-457200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 marL="857250" lvl="1" indent="-457200" algn="just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Premessa</a:t>
            </a:r>
          </a:p>
          <a:p>
            <a:pPr marL="857250" lvl="1" indent="-457200" algn="just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r>
              <a:rPr lang="it-IT" dirty="0">
                <a:solidFill>
                  <a:schemeClr val="bg1"/>
                </a:solidFill>
                <a:latin typeface="Optima" pitchFamily="34" charset="0"/>
              </a:rPr>
              <a:t>Indagine quantitativa sulla conoscenza e l’interesse degli studenti verso gli organi collegiali universitari</a:t>
            </a: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 (tesi laurea studentessa di Statistica) </a:t>
            </a:r>
          </a:p>
          <a:p>
            <a:pPr marL="857250" lvl="1" indent="-457200" algn="just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Proposta del </a:t>
            </a:r>
            <a:r>
              <a:rPr lang="it-IT" altLang="it-IT" dirty="0" err="1">
                <a:solidFill>
                  <a:schemeClr val="bg1"/>
                </a:solidFill>
                <a:latin typeface="Optima" pitchFamily="34" charset="0"/>
              </a:rPr>
              <a:t>NdV</a:t>
            </a: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 per la nuova organizzazione (vantaggi &amp; sfide)</a:t>
            </a:r>
          </a:p>
          <a:p>
            <a:pPr marL="857250" lvl="1" indent="-457200" algn="just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r>
              <a:rPr lang="it-IT" altLang="it-IT" dirty="0">
                <a:solidFill>
                  <a:schemeClr val="bg1"/>
                </a:solidFill>
                <a:latin typeface="Optima" pitchFamily="34" charset="0"/>
              </a:rPr>
              <a:t>Alcune riflessioni su quello che valutiamo</a:t>
            </a:r>
          </a:p>
          <a:p>
            <a:pPr marL="857250" lvl="1" indent="-457200" algn="just">
              <a:buClr>
                <a:srgbClr val="990000"/>
              </a:buClr>
              <a:buSzPct val="80000"/>
              <a:buFont typeface="Wingdings 3" panose="05040102010807070707" pitchFamily="18" charset="2"/>
              <a:buChar char="u"/>
              <a:defRPr/>
            </a:pPr>
            <a:endParaRPr lang="it-IT" altLang="it-IT" dirty="0">
              <a:solidFill>
                <a:schemeClr val="bg1"/>
              </a:solidFill>
              <a:latin typeface="Optima" pitchFamily="34" charset="0"/>
            </a:endParaRPr>
          </a:p>
          <a:p>
            <a:pPr marL="457200" indent="-457200">
              <a:buClr>
                <a:srgbClr val="990000"/>
              </a:buClr>
              <a:buNone/>
              <a:defRPr/>
            </a:pPr>
            <a:endParaRPr lang="it-IT" altLang="it-IT" b="1" dirty="0">
              <a:solidFill>
                <a:srgbClr val="990000"/>
              </a:solidFill>
              <a:latin typeface="Optima" pitchFamily="34" charset="0"/>
            </a:endParaRPr>
          </a:p>
        </p:txBody>
      </p:sp>
      <p:sp>
        <p:nvSpPr>
          <p:cNvPr id="7171" name="Rectangle 13">
            <a:extLst>
              <a:ext uri="{FF2B5EF4-FFF2-40B4-BE49-F238E27FC236}">
                <a16:creationId xmlns:a16="http://schemas.microsoft.com/office/drawing/2014/main" id="{6E7FE8EF-096A-2668-7EA0-B1EFEE16E2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71813" y="217135"/>
            <a:ext cx="7010400" cy="1527175"/>
          </a:xfrm>
          <a:gradFill>
            <a:gsLst>
              <a:gs pos="17000">
                <a:srgbClr val="C00000">
                  <a:lumMod val="40000"/>
                  <a:lumOff val="60000"/>
                </a:srgbClr>
              </a:gs>
              <a:gs pos="100000">
                <a:srgbClr val="B00221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it-IT" altLang="it-IT" sz="3600" b="1" dirty="0">
                <a:solidFill>
                  <a:schemeClr val="bg1"/>
                </a:solidFill>
                <a:latin typeface="Optima" pitchFamily="34" charset="0"/>
                <a:ea typeface="+mn-ea"/>
                <a:cs typeface="+mn-cs"/>
              </a:rPr>
              <a:t>Argomenti della riunione 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DC155F29-86E8-784E-BC86-9E666A2824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65322" y="19050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olo 1">
            <a:extLst>
              <a:ext uri="{FF2B5EF4-FFF2-40B4-BE49-F238E27FC236}">
                <a16:creationId xmlns:a16="http://schemas.microsoft.com/office/drawing/2014/main" id="{A3E974AA-2DAD-B622-1AF2-AEBBE6C376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00376" y="190501"/>
            <a:ext cx="7058025" cy="1293813"/>
          </a:xfrm>
        </p:spPr>
        <p:txBody>
          <a:bodyPr/>
          <a:lstStyle/>
          <a:p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Standardizzare le presentazioni utilizzando le informazioni tratte da </a:t>
            </a:r>
            <a:r>
              <a:rPr lang="it-IT" altLang="it-IT" sz="2400" b="1" dirty="0" err="1">
                <a:solidFill>
                  <a:schemeClr val="bg1"/>
                </a:solidFill>
                <a:latin typeface="Optima"/>
              </a:rPr>
              <a:t>SisValDidat</a:t>
            </a:r>
            <a:endParaRPr lang="it-IT" altLang="it-IT" sz="2400" b="1" dirty="0">
              <a:solidFill>
                <a:schemeClr val="bg1"/>
              </a:solidFill>
              <a:latin typeface="Optima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29C2826-C93C-DAA9-49F0-BA25F702FF70}"/>
              </a:ext>
            </a:extLst>
          </p:cNvPr>
          <p:cNvSpPr txBox="1"/>
          <p:nvPr/>
        </p:nvSpPr>
        <p:spPr>
          <a:xfrm>
            <a:off x="804231" y="1700213"/>
            <a:ext cx="9612945" cy="4800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b="1" i="1" dirty="0">
                <a:solidFill>
                  <a:schemeClr val="bg1"/>
                </a:solidFill>
                <a:latin typeface="Calibri" panose="020F0502020204030204" pitchFamily="34" charset="0"/>
              </a:rPr>
              <a:t>Alcuni aspetti quantitativi da considerare</a:t>
            </a: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</a:p>
          <a:p>
            <a:pPr>
              <a:defRPr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Rapporto tra insegnamenti, UD, docenti (totali) e</a:t>
            </a:r>
          </a:p>
          <a:p>
            <a:pPr>
              <a:defRPr/>
            </a:pP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 insegnamenti, UD , docenti (valutati 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Analisi partecipazione alla valutazione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Rapporto tra studenti frequentanti e non frequentanti</a:t>
            </a:r>
          </a:p>
          <a:p>
            <a:pPr>
              <a:defRPr/>
            </a:pP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4820" name="Immagine 2" descr="Immagine che contiene testo, schermata, software, Pagina Web&#10;&#10;Il contenuto generato dall'IA potrebbe non essere corretto.">
            <a:extLst>
              <a:ext uri="{FF2B5EF4-FFF2-40B4-BE49-F238E27FC236}">
                <a16:creationId xmlns:a16="http://schemas.microsoft.com/office/drawing/2014/main" id="{B800136B-3FD6-AB74-8435-F2D5352D0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3429001"/>
            <a:ext cx="534828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Immagine 5" descr="Immagine che contiene testo, schermata, software, Pagina Web&#10;&#10;Il contenuto generato dall'IA potrebbe non essere corretto.">
            <a:extLst>
              <a:ext uri="{FF2B5EF4-FFF2-40B4-BE49-F238E27FC236}">
                <a16:creationId xmlns:a16="http://schemas.microsoft.com/office/drawing/2014/main" id="{2B8B11B7-B4B1-5321-E1B8-3549468A1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13" y="1125539"/>
            <a:ext cx="3365500" cy="3024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822" name="Connettore 2 2">
            <a:extLst>
              <a:ext uri="{FF2B5EF4-FFF2-40B4-BE49-F238E27FC236}">
                <a16:creationId xmlns:a16="http://schemas.microsoft.com/office/drawing/2014/main" id="{5D9AEC15-CD7C-78CA-07B6-6F84BE06897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99000" y="2493963"/>
            <a:ext cx="2376488" cy="64770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D0B7DBC1-C5D4-8748-E4ED-3EDAE4E8D4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84" b="684"/>
          <a:stretch>
            <a:fillRect/>
          </a:stretch>
        </p:blipFill>
        <p:spPr>
          <a:xfrm>
            <a:off x="271464" y="199119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olo 1">
            <a:extLst>
              <a:ext uri="{FF2B5EF4-FFF2-40B4-BE49-F238E27FC236}">
                <a16:creationId xmlns:a16="http://schemas.microsoft.com/office/drawing/2014/main" id="{9B846ED1-1192-F872-3FF5-094189A0CD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4601" y="172939"/>
            <a:ext cx="10816773" cy="937993"/>
          </a:xfrm>
        </p:spPr>
        <p:txBody>
          <a:bodyPr/>
          <a:lstStyle/>
          <a:p>
            <a:r>
              <a:rPr lang="it-IT" altLang="it-IT" sz="2400" b="1" dirty="0">
                <a:solidFill>
                  <a:schemeClr val="bg1"/>
                </a:solidFill>
              </a:rPr>
              <a:t>				</a:t>
            </a: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Standardizzare le presentazioni 							utilizzando le informazioni tratte da </a:t>
            </a:r>
            <a:r>
              <a:rPr lang="it-IT" altLang="it-IT" sz="2400" b="1" dirty="0" err="1">
                <a:solidFill>
                  <a:schemeClr val="bg1"/>
                </a:solidFill>
                <a:latin typeface="Optima"/>
              </a:rPr>
              <a:t>SisValDidat</a:t>
            </a:r>
            <a:endParaRPr lang="it-IT" altLang="it-IT" sz="2400" b="1" dirty="0">
              <a:solidFill>
                <a:schemeClr val="bg1"/>
              </a:solidFill>
              <a:latin typeface="Optima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66C5DE7-4280-A2B8-04EF-2A60E29DEB32}"/>
              </a:ext>
            </a:extLst>
          </p:cNvPr>
          <p:cNvSpPr txBox="1"/>
          <p:nvPr/>
        </p:nvSpPr>
        <p:spPr>
          <a:xfrm>
            <a:off x="804232" y="1222753"/>
            <a:ext cx="975582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b="1" i="1" dirty="0">
                <a:solidFill>
                  <a:schemeClr val="bg1"/>
                </a:solidFill>
                <a:latin typeface="Calibri" panose="020F0502020204030204" pitchFamily="34" charset="0"/>
              </a:rPr>
              <a:t>Alcuni aspetti quantitativi da considerare</a:t>
            </a:r>
            <a:r>
              <a:rPr 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</a:p>
          <a:p>
            <a:pPr>
              <a:defRPr/>
            </a:pPr>
            <a:endParaRPr lang="it-IT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chemeClr val="bg1"/>
                </a:solidFill>
              </a:rPr>
              <a:t>Risultati per ciascun quesito (es: insegnamento, docenza, strutture, interesse generale)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chemeClr val="bg1"/>
                </a:solidFill>
              </a:rPr>
              <a:t>Entrare nel merito di alcuni insegnamenti che presentano «criticità»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/>
          </a:p>
          <a:p>
            <a:pPr>
              <a:defRPr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i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it-IT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</a:p>
        </p:txBody>
      </p:sp>
      <p:pic>
        <p:nvPicPr>
          <p:cNvPr id="35844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21CAE0F3-6383-3985-D17E-2E4CE5403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764" y="3806826"/>
            <a:ext cx="82565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Immagine 5">
            <a:extLst>
              <a:ext uri="{FF2B5EF4-FFF2-40B4-BE49-F238E27FC236}">
                <a16:creationId xmlns:a16="http://schemas.microsoft.com/office/drawing/2014/main" id="{8E6C7D87-E49E-C6ED-2A68-B5CCDD15A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75" y="3211513"/>
            <a:ext cx="82565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06AF1D80-2A94-8A9D-9DBF-E2A34BAF7199}"/>
              </a:ext>
            </a:extLst>
          </p:cNvPr>
          <p:cNvGraphicFramePr>
            <a:graphicFrameLocks noGrp="1"/>
          </p:cNvGraphicFramePr>
          <p:nvPr/>
        </p:nvGraphicFramePr>
        <p:xfrm>
          <a:off x="1733550" y="5246688"/>
          <a:ext cx="5761039" cy="635000"/>
        </p:xfrm>
        <a:graphic>
          <a:graphicData uri="http://schemas.openxmlformats.org/drawingml/2006/table">
            <a:tbl>
              <a:tblPr/>
              <a:tblGrid>
                <a:gridCol w="858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7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0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50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dirty="0">
                          <a:effectLst/>
                        </a:rPr>
                        <a:t>P1</a:t>
                      </a:r>
                    </a:p>
                  </a:txBody>
                  <a:tcPr marL="61414" marR="61414" marT="30696" marB="30696">
                    <a:lnL w="12700" cap="flat" cmpd="sng" algn="ctr">
                      <a:solidFill>
                        <a:srgbClr val="009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9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95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it-IT" sz="1200" dirty="0">
                          <a:effectLst/>
                        </a:rPr>
                        <a:t>% risposte con punteggio inferiore a 6</a:t>
                      </a:r>
                    </a:p>
                  </a:txBody>
                  <a:tcPr marL="61414" marR="61414" marT="30696" marB="30696">
                    <a:lnL w="12700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093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>
                          <a:effectLst/>
                        </a:rPr>
                        <a:t>P2</a:t>
                      </a:r>
                    </a:p>
                  </a:txBody>
                  <a:tcPr marL="61414" marR="61414" marT="30696" marB="30696">
                    <a:lnL w="12700" cap="flat" cmpd="sng" algn="ctr">
                      <a:solidFill>
                        <a:srgbClr val="B093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093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093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it-IT" sz="1200" dirty="0">
                          <a:effectLst/>
                        </a:rPr>
                        <a:t>% risposte con punteggio maggiore o uguale a 6</a:t>
                      </a:r>
                    </a:p>
                  </a:txBody>
                  <a:tcPr marL="61414" marR="61414" marT="30696" marB="30696">
                    <a:lnL w="12700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09E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864" name="CasellaDiTesto 5">
            <a:extLst>
              <a:ext uri="{FF2B5EF4-FFF2-40B4-BE49-F238E27FC236}">
                <a16:creationId xmlns:a16="http://schemas.microsoft.com/office/drawing/2014/main" id="{03BEDBCB-66E5-D671-486D-A3F1BDD6F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0700" y="6089651"/>
            <a:ext cx="2305050" cy="461963"/>
          </a:xfrm>
          <a:prstGeom prst="rect">
            <a:avLst/>
          </a:prstGeom>
          <a:solidFill>
            <a:srgbClr val="00B05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1200">
                <a:solidFill>
                  <a:srgbClr val="3B3C41"/>
                </a:solidFill>
                <a:latin typeface="Poppins" pitchFamily="2" charset="77"/>
              </a:rPr>
              <a:t>Valutazione soddisfacente (maggiore o uguale a 7)</a:t>
            </a:r>
            <a:endParaRPr lang="it-IT" altLang="it-IT" sz="1200">
              <a:solidFill>
                <a:schemeClr val="tx1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CD44143-3320-2E64-CB0C-A73E9D5833AC}"/>
              </a:ext>
            </a:extLst>
          </p:cNvPr>
          <p:cNvSpPr txBox="1"/>
          <p:nvPr/>
        </p:nvSpPr>
        <p:spPr>
          <a:xfrm>
            <a:off x="4614863" y="6127751"/>
            <a:ext cx="3416300" cy="4619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1200" dirty="0">
                <a:solidFill>
                  <a:srgbClr val="3B3C41"/>
                </a:solidFill>
                <a:latin typeface="Poppins" panose="00000500000000000000" pitchFamily="2" charset="0"/>
              </a:rPr>
              <a:t>Valutazione insoddisfacente (maggiore o uguale a 6 ma inferiore a 7)</a:t>
            </a:r>
            <a:endParaRPr lang="it-IT" sz="12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B8899EE-982E-4CDD-3CCB-397710982762}"/>
              </a:ext>
            </a:extLst>
          </p:cNvPr>
          <p:cNvSpPr txBox="1"/>
          <p:nvPr/>
        </p:nvSpPr>
        <p:spPr>
          <a:xfrm>
            <a:off x="1738313" y="6108701"/>
            <a:ext cx="2665412" cy="46196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1200" dirty="0">
                <a:solidFill>
                  <a:srgbClr val="3B3C41"/>
                </a:solidFill>
                <a:latin typeface="Poppins" panose="00000500000000000000" pitchFamily="2" charset="0"/>
              </a:rPr>
              <a:t>Valutazione decisamente</a:t>
            </a:r>
          </a:p>
          <a:p>
            <a:pPr>
              <a:defRPr/>
            </a:pPr>
            <a:r>
              <a:rPr lang="it-IT" sz="1200" dirty="0">
                <a:solidFill>
                  <a:srgbClr val="3B3C41"/>
                </a:solidFill>
                <a:latin typeface="Poppins" panose="00000500000000000000" pitchFamily="2" charset="0"/>
              </a:rPr>
              <a:t> insoddisfacente (inferiore a 6)</a:t>
            </a:r>
            <a:endParaRPr lang="it-IT" sz="1200" dirty="0"/>
          </a:p>
        </p:txBody>
      </p:sp>
      <p:pic>
        <p:nvPicPr>
          <p:cNvPr id="3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659CAEDF-5B20-DA9A-21AA-291954AC32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84" b="684"/>
          <a:stretch>
            <a:fillRect/>
          </a:stretch>
        </p:blipFill>
        <p:spPr>
          <a:xfrm>
            <a:off x="240126" y="15825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olo 1">
            <a:extLst>
              <a:ext uri="{FF2B5EF4-FFF2-40B4-BE49-F238E27FC236}">
                <a16:creationId xmlns:a16="http://schemas.microsoft.com/office/drawing/2014/main" id="{1C17A066-6FD1-D62E-9468-86D69483CA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it-IT" altLang="it-IT" sz="2800" dirty="0">
                <a:solidFill>
                  <a:schemeClr val="accent1"/>
                </a:solidFill>
              </a:rPr>
            </a:br>
            <a:br>
              <a:rPr lang="it-IT" altLang="it-IT" sz="2800" dirty="0">
                <a:solidFill>
                  <a:schemeClr val="accent1"/>
                </a:solidFill>
              </a:rPr>
            </a:br>
            <a:r>
              <a:rPr lang="it-IT" altLang="it-IT" sz="2800" dirty="0">
                <a:solidFill>
                  <a:schemeClr val="accent1"/>
                </a:solidFill>
              </a:rPr>
              <a:t>			</a:t>
            </a: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Standardizzare le presentazioni utilizzando le informazioni </a:t>
            </a:r>
            <a:br>
              <a:rPr lang="it-IT" altLang="it-IT" sz="2400" b="1" dirty="0">
                <a:solidFill>
                  <a:schemeClr val="bg1"/>
                </a:solidFill>
                <a:latin typeface="Optima"/>
              </a:rPr>
            </a:b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			tratte da </a:t>
            </a:r>
            <a:r>
              <a:rPr lang="it-IT" altLang="it-IT" sz="2400" b="1" dirty="0" err="1">
                <a:solidFill>
                  <a:schemeClr val="bg1"/>
                </a:solidFill>
                <a:latin typeface="Optima"/>
              </a:rPr>
              <a:t>SisValDidat</a:t>
            </a:r>
            <a:endParaRPr lang="it-IT" altLang="it-IT" sz="2400" b="1" dirty="0">
              <a:solidFill>
                <a:schemeClr val="bg1"/>
              </a:solidFill>
              <a:latin typeface="Optima"/>
            </a:endParaRPr>
          </a:p>
        </p:txBody>
      </p:sp>
      <p:sp>
        <p:nvSpPr>
          <p:cNvPr id="36867" name="CasellaDiTesto 3">
            <a:extLst>
              <a:ext uri="{FF2B5EF4-FFF2-40B4-BE49-F238E27FC236}">
                <a16:creationId xmlns:a16="http://schemas.microsoft.com/office/drawing/2014/main" id="{1FA702AB-28A7-8B37-281B-529500B9B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1" y="1844676"/>
            <a:ext cx="8856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it-IT" altLang="it-IT" b="1" i="1" dirty="0">
                <a:solidFill>
                  <a:schemeClr val="bg1"/>
                </a:solidFill>
                <a:latin typeface="Calibri" panose="020F0502020204030204" pitchFamily="34" charset="0"/>
              </a:rPr>
              <a:t>Alcuni aspetti qualitativi da considerare</a:t>
            </a:r>
            <a:r>
              <a:rPr lang="it-IT" alt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: word cloud</a:t>
            </a:r>
          </a:p>
        </p:txBody>
      </p:sp>
      <p:pic>
        <p:nvPicPr>
          <p:cNvPr id="36868" name="Immagine 2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65CC1132-4072-77EE-11B9-2AAB2C527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2738438"/>
            <a:ext cx="4033838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CasellaDiTesto 4">
            <a:extLst>
              <a:ext uri="{FF2B5EF4-FFF2-40B4-BE49-F238E27FC236}">
                <a16:creationId xmlns:a16="http://schemas.microsoft.com/office/drawing/2014/main" id="{EAAF95B5-369E-E9FF-AFF9-BC0D5AFD0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163" y="2709864"/>
            <a:ext cx="2844800" cy="9239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dirty="0">
                <a:solidFill>
                  <a:schemeClr val="bg1"/>
                </a:solidFill>
              </a:rPr>
              <a:t>La nuvola può cambiare tra studenti frequentanti e non frequentanti</a:t>
            </a:r>
          </a:p>
        </p:txBody>
      </p:sp>
      <p:sp>
        <p:nvSpPr>
          <p:cNvPr id="36870" name="CasellaDiTesto 5">
            <a:extLst>
              <a:ext uri="{FF2B5EF4-FFF2-40B4-BE49-F238E27FC236}">
                <a16:creationId xmlns:a16="http://schemas.microsoft.com/office/drawing/2014/main" id="{4FFBB50C-83DC-F0E0-FC39-DA11B7943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4013" y="2247900"/>
            <a:ext cx="6559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it-IT" altLang="it-IT" dirty="0">
                <a:solidFill>
                  <a:schemeClr val="bg1"/>
                </a:solidFill>
              </a:rPr>
              <a:t>Esempio: </a:t>
            </a:r>
            <a:r>
              <a:rPr lang="it-IT" altLang="it-IT" dirty="0" err="1">
                <a:solidFill>
                  <a:schemeClr val="bg1"/>
                </a:solidFill>
              </a:rPr>
              <a:t>CdS</a:t>
            </a:r>
            <a:r>
              <a:rPr lang="it-IT" altLang="it-IT" dirty="0">
                <a:solidFill>
                  <a:schemeClr val="bg1"/>
                </a:solidFill>
              </a:rPr>
              <a:t> (656 parole) 2024/2025 </a:t>
            </a:r>
          </a:p>
        </p:txBody>
      </p:sp>
      <p:cxnSp>
        <p:nvCxnSpPr>
          <p:cNvPr id="36871" name="Connettore 2 7">
            <a:extLst>
              <a:ext uri="{FF2B5EF4-FFF2-40B4-BE49-F238E27FC236}">
                <a16:creationId xmlns:a16="http://schemas.microsoft.com/office/drawing/2014/main" id="{B2CA1E0F-8F2A-C700-664A-34A93A40298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05513" y="3235325"/>
            <a:ext cx="755650" cy="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19634ED-1225-B5E5-7A1D-A1A68AF38640}"/>
              </a:ext>
            </a:extLst>
          </p:cNvPr>
          <p:cNvSpPr txBox="1"/>
          <p:nvPr/>
        </p:nvSpPr>
        <p:spPr>
          <a:xfrm>
            <a:off x="5808663" y="3743325"/>
            <a:ext cx="4635500" cy="249299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dirty="0"/>
              <a:t>Temi centrali sono esami, corso e lezioni… a suggerire un interesse forte </a:t>
            </a:r>
            <a:r>
              <a:rPr lang="it-IT"/>
              <a:t>per l’organizzazione </a:t>
            </a:r>
            <a:r>
              <a:rPr lang="it-IT" dirty="0"/>
              <a:t>e la gestione del percorso accademico</a:t>
            </a:r>
          </a:p>
          <a:p>
            <a:pPr algn="just">
              <a:defRPr/>
            </a:pPr>
            <a:endParaRPr lang="it-IT" dirty="0"/>
          </a:p>
          <a:p>
            <a:pPr algn="just">
              <a:defRPr/>
            </a:pPr>
            <a:r>
              <a:rPr lang="it-IT" sz="1200" dirty="0"/>
              <a:t>La didattica e l’organizzazione degli esami sono temi centrali, seguiti da aspetti burocratici legati all’immatricolazione e alla gestione dei corsi. La frequente menzione di ‘tempo’ e ‘troppo’ fa pensare a una percezione di sovraccarico o disorganizzazione. Questi elementi suggeriscono l’opportunità di intervenire con una comunicazione più efficace, semplificazione delle procedure e miglior supporto durante il percorso accademico.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8BBCE05F-10F9-F798-3911-E213C0E567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31248" y="236919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olo 1">
            <a:extLst>
              <a:ext uri="{FF2B5EF4-FFF2-40B4-BE49-F238E27FC236}">
                <a16:creationId xmlns:a16="http://schemas.microsoft.com/office/drawing/2014/main" id="{E86C2C99-3F39-8571-8E01-576392CB1D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it-IT" altLang="it-IT" sz="2800" dirty="0">
                <a:solidFill>
                  <a:schemeClr val="accent1"/>
                </a:solidFill>
              </a:rPr>
            </a:br>
            <a:br>
              <a:rPr lang="it-IT" altLang="it-IT" sz="2800" dirty="0">
                <a:solidFill>
                  <a:schemeClr val="accent1"/>
                </a:solidFill>
              </a:rPr>
            </a:br>
            <a:r>
              <a:rPr lang="it-IT" altLang="it-IT" sz="2800" dirty="0">
                <a:solidFill>
                  <a:schemeClr val="accent1"/>
                </a:solidFill>
              </a:rPr>
              <a:t>			</a:t>
            </a: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Standardizzare le presentazioni utilizzando </a:t>
            </a:r>
            <a:br>
              <a:rPr lang="it-IT" altLang="it-IT" sz="2400" b="1" dirty="0">
                <a:solidFill>
                  <a:schemeClr val="bg1"/>
                </a:solidFill>
                <a:latin typeface="Optima"/>
              </a:rPr>
            </a:br>
            <a:r>
              <a:rPr lang="it-IT" altLang="it-IT" sz="2400" b="1" dirty="0">
                <a:solidFill>
                  <a:schemeClr val="bg1"/>
                </a:solidFill>
                <a:latin typeface="Optima"/>
              </a:rPr>
              <a:t>			le informazioni tratte da </a:t>
            </a:r>
            <a:r>
              <a:rPr lang="it-IT" altLang="it-IT" sz="2400" b="1" dirty="0" err="1">
                <a:solidFill>
                  <a:schemeClr val="bg1"/>
                </a:solidFill>
                <a:latin typeface="Optima"/>
              </a:rPr>
              <a:t>SisValDidat</a:t>
            </a:r>
            <a:endParaRPr lang="it-IT" altLang="it-IT" sz="2400" b="1" dirty="0">
              <a:solidFill>
                <a:schemeClr val="bg1"/>
              </a:solidFill>
              <a:latin typeface="Optima"/>
            </a:endParaRPr>
          </a:p>
        </p:txBody>
      </p:sp>
      <p:sp>
        <p:nvSpPr>
          <p:cNvPr id="47106" name="CasellaDiTesto 3">
            <a:extLst>
              <a:ext uri="{FF2B5EF4-FFF2-40B4-BE49-F238E27FC236}">
                <a16:creationId xmlns:a16="http://schemas.microsoft.com/office/drawing/2014/main" id="{47DF9737-5997-FEE9-6EFD-1EAFC88E83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187" y="1844676"/>
            <a:ext cx="11347372" cy="42656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it-IT" altLang="it-IT" b="1" i="1" dirty="0">
                <a:solidFill>
                  <a:schemeClr val="bg1"/>
                </a:solidFill>
                <a:latin typeface="Calibri" panose="020F0502020204030204" pitchFamily="34" charset="0"/>
              </a:rPr>
              <a:t>Alcuni aspetti qualitativi da considerare</a:t>
            </a:r>
            <a:r>
              <a:rPr lang="it-IT" altLang="it-IT" i="1" dirty="0">
                <a:solidFill>
                  <a:schemeClr val="bg1"/>
                </a:solidFill>
                <a:latin typeface="Calibri" panose="020F0502020204030204" pitchFamily="34" charset="0"/>
              </a:rPr>
              <a:t>: </a:t>
            </a:r>
          </a:p>
          <a:p>
            <a:pPr>
              <a:buFontTx/>
              <a:buNone/>
              <a:defRPr/>
            </a:pPr>
            <a:endParaRPr lang="it-IT" altLang="it-IT" dirty="0">
              <a:solidFill>
                <a:schemeClr val="bg1"/>
              </a:solidFill>
            </a:endParaRPr>
          </a:p>
          <a:p>
            <a:pPr algn="just">
              <a:buFontTx/>
              <a:buNone/>
              <a:defRPr/>
            </a:pPr>
            <a:r>
              <a:rPr lang="it-IT" altLang="it-IT" dirty="0">
                <a:solidFill>
                  <a:schemeClr val="bg1"/>
                </a:solidFill>
              </a:rPr>
              <a:t>ci sono state azioni individuate dai </a:t>
            </a:r>
            <a:r>
              <a:rPr lang="it-IT" altLang="it-IT" dirty="0" err="1">
                <a:solidFill>
                  <a:schemeClr val="bg1"/>
                </a:solidFill>
              </a:rPr>
              <a:t>CdS</a:t>
            </a:r>
            <a:r>
              <a:rPr lang="it-IT" altLang="it-IT" dirty="0">
                <a:solidFill>
                  <a:schemeClr val="bg1"/>
                </a:solidFill>
              </a:rPr>
              <a:t> per risolvere eventuali criticità segnalate l’anno precedente?</a:t>
            </a:r>
          </a:p>
          <a:p>
            <a:pPr algn="just">
              <a:defRPr/>
            </a:pPr>
            <a:endParaRPr lang="it-IT" altLang="it-IT" dirty="0">
              <a:solidFill>
                <a:schemeClr val="bg1"/>
              </a:solidFill>
            </a:endParaRPr>
          </a:p>
          <a:p>
            <a:pPr algn="just">
              <a:buFontTx/>
              <a:buNone/>
              <a:defRPr/>
            </a:pPr>
            <a:r>
              <a:rPr lang="it-IT" altLang="it-IT" dirty="0">
                <a:solidFill>
                  <a:schemeClr val="bg1"/>
                </a:solidFill>
              </a:rPr>
              <a:t>Esempi ipotetici di azioni:</a:t>
            </a:r>
          </a:p>
          <a:p>
            <a:pPr marL="342900" indent="-342900" algn="just">
              <a:defRPr/>
            </a:pPr>
            <a:r>
              <a:rPr lang="it-IT" sz="1800" b="1" dirty="0">
                <a:solidFill>
                  <a:schemeClr val="bg1"/>
                </a:solidFill>
              </a:rPr>
              <a:t>Riorganizzazione delle lezioni</a:t>
            </a:r>
            <a:r>
              <a:rPr lang="it-IT" sz="1800" dirty="0">
                <a:solidFill>
                  <a:schemeClr val="bg1"/>
                </a:solidFill>
              </a:rPr>
              <a:t>: sono stati modificati gli orari delle lezioni per evitare sovrapposizioni tra insegnamenti obbligatori</a:t>
            </a:r>
          </a:p>
          <a:p>
            <a:pPr marL="342900" indent="-342900" algn="just">
              <a:defRPr/>
            </a:pPr>
            <a:r>
              <a:rPr lang="it-IT" sz="1800" b="1" dirty="0">
                <a:solidFill>
                  <a:schemeClr val="bg1"/>
                </a:solidFill>
              </a:rPr>
              <a:t>Supporto alla didattica</a:t>
            </a:r>
            <a:r>
              <a:rPr lang="it-IT" sz="1800" dirty="0">
                <a:solidFill>
                  <a:schemeClr val="bg1"/>
                </a:solidFill>
              </a:rPr>
              <a:t>: è stato attivato un tutoraggio didattico per le materie con il maggior numero di studenti non frequentanti o con alti tassi di bocciatura.</a:t>
            </a:r>
            <a:endParaRPr lang="it-IT" altLang="it-IT" sz="1800" dirty="0">
              <a:solidFill>
                <a:schemeClr val="bg1"/>
              </a:solidFill>
            </a:endParaRPr>
          </a:p>
          <a:p>
            <a:pPr algn="just">
              <a:buFontTx/>
              <a:buNone/>
              <a:defRPr/>
            </a:pPr>
            <a:endParaRPr lang="it-IT" altLang="it-IT" dirty="0"/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2FECEEA1-8A79-BEE0-C2C5-2A12BF93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229001" y="15886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olo 1">
            <a:extLst>
              <a:ext uri="{FF2B5EF4-FFF2-40B4-BE49-F238E27FC236}">
                <a16:creationId xmlns:a16="http://schemas.microsoft.com/office/drawing/2014/main" id="{7C7BB102-E8E9-3A57-819F-CAC1CDB511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1" y="3141663"/>
            <a:ext cx="7058025" cy="862012"/>
          </a:xfrm>
        </p:spPr>
        <p:txBody>
          <a:bodyPr/>
          <a:lstStyle/>
          <a:p>
            <a:pPr marL="285750" indent="-285750" algn="ctr"/>
            <a:r>
              <a:rPr lang="it-IT" altLang="it-IT" sz="3600" dirty="0">
                <a:solidFill>
                  <a:schemeClr val="bg1"/>
                </a:solidFill>
              </a:rPr>
              <a:t>Grazie per l’attenzione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EBA48004-6E11-FBD2-AAC8-44D2F24B86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4" b="684"/>
          <a:stretch>
            <a:fillRect/>
          </a:stretch>
        </p:blipFill>
        <p:spPr>
          <a:xfrm>
            <a:off x="253388" y="527316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>
            <a:extLst>
              <a:ext uri="{FF2B5EF4-FFF2-40B4-BE49-F238E27FC236}">
                <a16:creationId xmlns:a16="http://schemas.microsoft.com/office/drawing/2014/main" id="{DBDFA54F-131B-1F9F-A738-580C382BE6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3600" b="1" dirty="0">
                <a:solidFill>
                  <a:srgbClr val="990000"/>
                </a:solidFill>
                <a:latin typeface="Optima" panose="02000503060000020004" pitchFamily="2" charset="0"/>
              </a:rPr>
            </a:br>
            <a:r>
              <a:rPr lang="it-IT" altLang="it-IT" sz="3600" b="1" dirty="0">
                <a:solidFill>
                  <a:srgbClr val="990000"/>
                </a:solidFill>
                <a:latin typeface="Optima" panose="02000503060000020004" pitchFamily="2" charset="0"/>
              </a:rPr>
              <a:t>                                 </a:t>
            </a:r>
            <a:r>
              <a:rPr lang="it-IT" altLang="it-IT" sz="3600" b="1" dirty="0">
                <a:solidFill>
                  <a:schemeClr val="bg1"/>
                </a:solidFill>
                <a:latin typeface="Optima" panose="02000503060000020004" pitchFamily="2" charset="0"/>
              </a:rPr>
              <a:t>Premessa</a:t>
            </a:r>
          </a:p>
        </p:txBody>
      </p:sp>
      <p:sp>
        <p:nvSpPr>
          <p:cNvPr id="9219" name="Rectangle 13">
            <a:extLst>
              <a:ext uri="{FF2B5EF4-FFF2-40B4-BE49-F238E27FC236}">
                <a16:creationId xmlns:a16="http://schemas.microsoft.com/office/drawing/2014/main" id="{500369E2-1DE3-5CEE-6E41-33A351102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306" y="1064525"/>
            <a:ext cx="11641541" cy="560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Tx/>
              <a:buNone/>
            </a:pPr>
            <a:endParaRPr lang="it-IT" altLang="it-IT" dirty="0">
              <a:solidFill>
                <a:schemeClr val="bg1"/>
              </a:solidFill>
            </a:endParaRPr>
          </a:p>
          <a:p>
            <a:pPr algn="just" eaLnBrk="1" hangingPunct="1">
              <a:buFontTx/>
              <a:buNone/>
            </a:pPr>
            <a:r>
              <a:rPr lang="it-IT" altLang="it-IT" dirty="0">
                <a:solidFill>
                  <a:schemeClr val="bg1"/>
                </a:solidFill>
              </a:rPr>
              <a:t>La giornata è stata istituita nel </a:t>
            </a:r>
            <a:r>
              <a:rPr lang="it-IT" altLang="it-IT" b="1" dirty="0">
                <a:solidFill>
                  <a:schemeClr val="bg1"/>
                </a:solidFill>
              </a:rPr>
              <a:t>2019</a:t>
            </a:r>
            <a:r>
              <a:rPr lang="it-IT" altLang="it-IT" dirty="0">
                <a:solidFill>
                  <a:schemeClr val="bg1"/>
                </a:solidFill>
              </a:rPr>
              <a:t>, come azione per </a:t>
            </a:r>
            <a:r>
              <a:rPr lang="it-IT" altLang="it-IT" b="1" dirty="0">
                <a:solidFill>
                  <a:schemeClr val="bg1"/>
                </a:solidFill>
              </a:rPr>
              <a:t>accrescere</a:t>
            </a:r>
            <a:r>
              <a:rPr lang="it-IT" altLang="it-IT" dirty="0">
                <a:solidFill>
                  <a:schemeClr val="bg1"/>
                </a:solidFill>
              </a:rPr>
              <a:t> la partecipazione degli studenti e </a:t>
            </a:r>
            <a:r>
              <a:rPr lang="it-IT" altLang="it-IT" b="1" dirty="0">
                <a:solidFill>
                  <a:schemeClr val="bg1"/>
                </a:solidFill>
              </a:rPr>
              <a:t>migliorare</a:t>
            </a:r>
            <a:r>
              <a:rPr lang="it-IT" altLang="it-IT" dirty="0">
                <a:solidFill>
                  <a:schemeClr val="bg1"/>
                </a:solidFill>
              </a:rPr>
              <a:t> il processo di rendicontazione dei risultati della rilevazione.</a:t>
            </a:r>
          </a:p>
          <a:p>
            <a:pPr algn="just" eaLnBrk="1" hangingPunct="1">
              <a:buFontTx/>
              <a:buNone/>
            </a:pPr>
            <a:endParaRPr lang="it-IT" altLang="it-IT" dirty="0">
              <a:solidFill>
                <a:schemeClr val="bg1"/>
              </a:solidFill>
            </a:endParaRPr>
          </a:p>
          <a:p>
            <a:pPr algn="ctr" eaLnBrk="1" hangingPunct="1">
              <a:buFontTx/>
              <a:buNone/>
            </a:pP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Alcuni aspetti critici 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it-IT" altLang="it-IT" dirty="0">
                <a:solidFill>
                  <a:schemeClr val="bg1"/>
                </a:solidFill>
              </a:rPr>
              <a:t>La partecipazione studentesca sta progressivamente diminuendo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it-IT" altLang="it-IT" dirty="0">
                <a:solidFill>
                  <a:schemeClr val="bg1"/>
                </a:solidFill>
              </a:rPr>
              <a:t>Difficoltà nell’organizzazione da parte delle singole CPDS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it-IT" altLang="it-IT" dirty="0">
                <a:solidFill>
                  <a:schemeClr val="bg1"/>
                </a:solidFill>
              </a:rPr>
              <a:t>Il timore, da parte dei rappresentanti degli studenti nelle CPDS, di segnalare criticità rilevanti nei Corsi di Studio frequentati può compromettere una rappresentazione oggettiva della realtà</a:t>
            </a:r>
          </a:p>
          <a:p>
            <a:pPr marL="342900" indent="-342900" algn="just">
              <a:buFont typeface="Wingdings" pitchFamily="2" charset="2"/>
              <a:buChar char="v"/>
            </a:pPr>
            <a:r>
              <a:rPr lang="it-IT" altLang="it-IT" dirty="0">
                <a:solidFill>
                  <a:schemeClr val="bg1"/>
                </a:solidFill>
              </a:rPr>
              <a:t>È carente la comunicazione delle azioni che sono state (non sono state) intraprese per risolvere criticità </a:t>
            </a:r>
          </a:p>
          <a:p>
            <a:pPr eaLnBrk="1" hangingPunct="1"/>
            <a:endParaRPr lang="it-IT" altLang="it-IT" sz="2800" dirty="0"/>
          </a:p>
          <a:p>
            <a:pPr eaLnBrk="1" hangingPunct="1"/>
            <a:endParaRPr lang="it-IT" altLang="it-IT" sz="2800" b="1" dirty="0">
              <a:solidFill>
                <a:srgbClr val="990000"/>
              </a:solidFill>
              <a:latin typeface="Optima" panose="02000503060000020004" pitchFamily="2" charset="0"/>
            </a:endParaRPr>
          </a:p>
          <a:p>
            <a:pPr algn="just" eaLnBrk="1" hangingPunct="1">
              <a:buFontTx/>
              <a:buNone/>
            </a:pPr>
            <a:endParaRPr lang="it-IT" altLang="it-IT" sz="2800" dirty="0"/>
          </a:p>
          <a:p>
            <a:pPr algn="just" eaLnBrk="1" hangingPunct="1">
              <a:buFontTx/>
              <a:buNone/>
            </a:pPr>
            <a:endParaRPr lang="it-IT" altLang="it-IT" sz="2800" dirty="0"/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9547382E-C62E-61C1-6CAF-82ED07F638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65322" y="190501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>
            <a:extLst>
              <a:ext uri="{FF2B5EF4-FFF2-40B4-BE49-F238E27FC236}">
                <a16:creationId xmlns:a16="http://schemas.microsoft.com/office/drawing/2014/main" id="{10E4FF13-3BD8-74EA-5C28-5224CB00A4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2800" dirty="0">
                <a:solidFill>
                  <a:schemeClr val="bg1"/>
                </a:solidFill>
                <a:latin typeface="Optima" panose="02000503060000020004" pitchFamily="2" charset="0"/>
              </a:rPr>
            </a:br>
            <a:br>
              <a:rPr lang="it-IT" altLang="it-IT" sz="2800" dirty="0">
                <a:solidFill>
                  <a:schemeClr val="bg1"/>
                </a:solidFill>
                <a:latin typeface="Optima" panose="02000503060000020004" pitchFamily="2" charset="0"/>
              </a:rPr>
            </a:br>
            <a:br>
              <a:rPr lang="it-IT" altLang="it-IT" sz="2800" dirty="0">
                <a:solidFill>
                  <a:schemeClr val="bg1"/>
                </a:solidFill>
                <a:latin typeface="Optima" panose="02000503060000020004" pitchFamily="2" charset="0"/>
              </a:rPr>
            </a:br>
            <a:r>
              <a:rPr lang="it-IT" altLang="it-IT" sz="2800" dirty="0">
                <a:solidFill>
                  <a:schemeClr val="bg1"/>
                </a:solidFill>
                <a:latin typeface="Optima" panose="02000503060000020004" pitchFamily="2" charset="0"/>
              </a:rPr>
              <a:t>	</a:t>
            </a:r>
            <a:r>
              <a:rPr lang="it-IT" altLang="it-IT" sz="28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Indagine quantitativa sulla conoscenza e l’interesse degli studenti </a:t>
            </a:r>
            <a:br>
              <a:rPr lang="it-IT" altLang="it-IT" sz="28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</a:br>
            <a:r>
              <a:rPr lang="it-IT" altLang="it-IT" sz="28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	verso gli organi </a:t>
            </a:r>
            <a:r>
              <a:rPr lang="it-IT" altLang="it-IT" sz="2800" b="1" dirty="0" err="1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coIllegiali</a:t>
            </a:r>
            <a:r>
              <a:rPr lang="it-IT" altLang="it-IT" sz="28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 universitari (risultati preliminari)</a:t>
            </a:r>
          </a:p>
        </p:txBody>
      </p:sp>
      <p:pic>
        <p:nvPicPr>
          <p:cNvPr id="11267" name="Immagine 2" descr="Immagine che contiene testo, schermata, Carattere, logo&#10;&#10;Il contenuto generato dall'IA potrebbe non essere corretto.">
            <a:extLst>
              <a:ext uri="{FF2B5EF4-FFF2-40B4-BE49-F238E27FC236}">
                <a16:creationId xmlns:a16="http://schemas.microsoft.com/office/drawing/2014/main" id="{E919C0E6-7BE2-6C86-A1D1-42EAC345F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18" y="2219417"/>
            <a:ext cx="5675329" cy="352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Immagine 4" descr="Immagine che contiene testo, schermata, Carattere, logo&#10;&#10;Il contenuto generato dall'IA potrebbe non essere corretto.">
            <a:extLst>
              <a:ext uri="{FF2B5EF4-FFF2-40B4-BE49-F238E27FC236}">
                <a16:creationId xmlns:a16="http://schemas.microsoft.com/office/drawing/2014/main" id="{05410AE5-5765-A2B2-AB8C-586DB1B78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44" y="3589361"/>
            <a:ext cx="6116872" cy="30980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CasellaDiTesto 1">
            <a:extLst>
              <a:ext uri="{FF2B5EF4-FFF2-40B4-BE49-F238E27FC236}">
                <a16:creationId xmlns:a16="http://schemas.microsoft.com/office/drawing/2014/main" id="{8868B070-ECD3-BC1C-29FD-A8C23CAA1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8223" y="2133600"/>
            <a:ext cx="4586022" cy="1200329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it-IT" altLang="it-IT" sz="2400" dirty="0">
                <a:solidFill>
                  <a:schemeClr val="bg1"/>
                </a:solidFill>
              </a:rPr>
              <a:t>al momento poche osservazioni ma il questionario è online da tre giorni</a:t>
            </a:r>
          </a:p>
        </p:txBody>
      </p:sp>
      <p:cxnSp>
        <p:nvCxnSpPr>
          <p:cNvPr id="11270" name="Connettore 2 3">
            <a:extLst>
              <a:ext uri="{FF2B5EF4-FFF2-40B4-BE49-F238E27FC236}">
                <a16:creationId xmlns:a16="http://schemas.microsoft.com/office/drawing/2014/main" id="{3B401CB6-2CC5-5F6E-6E6F-EE314090BF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30010" y="3004592"/>
            <a:ext cx="4968875" cy="0"/>
          </a:xfrm>
          <a:prstGeom prst="straightConnector1">
            <a:avLst/>
          </a:prstGeom>
          <a:noFill/>
          <a:ln w="12700" cap="sq" algn="ctr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CAB96ED5-6471-AA30-B904-27F6475244D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684" b="684"/>
          <a:stretch>
            <a:fillRect/>
          </a:stretch>
        </p:blipFill>
        <p:spPr>
          <a:xfrm>
            <a:off x="159804" y="80225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>
            <a:extLst>
              <a:ext uri="{FF2B5EF4-FFF2-40B4-BE49-F238E27FC236}">
                <a16:creationId xmlns:a16="http://schemas.microsoft.com/office/drawing/2014/main" id="{AAC123B6-17D5-3669-7CCB-19AB1EAE8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2800" dirty="0">
                <a:solidFill>
                  <a:srgbClr val="FF0000"/>
                </a:solidFill>
                <a:latin typeface="Optima" panose="02000503060000020004" pitchFamily="2" charset="0"/>
              </a:rPr>
            </a:br>
            <a:br>
              <a:rPr lang="it-IT" altLang="it-IT" sz="2800" dirty="0">
                <a:solidFill>
                  <a:srgbClr val="FF0000"/>
                </a:solidFill>
                <a:latin typeface="Optima" panose="02000503060000020004" pitchFamily="2" charset="0"/>
              </a:rPr>
            </a:br>
            <a:r>
              <a:rPr lang="it-IT" altLang="it-IT" sz="2800" dirty="0">
                <a:solidFill>
                  <a:srgbClr val="FF0000"/>
                </a:solidFill>
                <a:latin typeface="Optima" panose="02000503060000020004" pitchFamily="2" charset="0"/>
              </a:rPr>
              <a:t>			</a:t>
            </a:r>
            <a: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Indagine quantitativa sulla conoscenza </a:t>
            </a:r>
            <a:b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</a:br>
            <a: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			e l’interesse degli studenti verso gli organi collegiali universitari</a:t>
            </a:r>
            <a:b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</a:br>
            <a:r>
              <a:rPr lang="it-IT" altLang="it-IT" sz="2400" b="1" dirty="0">
                <a:solidFill>
                  <a:schemeClr val="bg1"/>
                </a:solidFill>
                <a:latin typeface="Optima" panose="02000503060000020004"/>
                <a:cs typeface="Arial" panose="020B0604020202020204" pitchFamily="34" charset="0"/>
              </a:rPr>
              <a:t> 			(risultati preliminari)</a:t>
            </a:r>
          </a:p>
        </p:txBody>
      </p:sp>
      <p:pic>
        <p:nvPicPr>
          <p:cNvPr id="13315" name="Immagine 3" descr="Immagine che contiene testo, schermata, Carattere, diagramma&#10;&#10;Il contenuto generato dall'IA potrebbe non essere corretto.">
            <a:extLst>
              <a:ext uri="{FF2B5EF4-FFF2-40B4-BE49-F238E27FC236}">
                <a16:creationId xmlns:a16="http://schemas.microsoft.com/office/drawing/2014/main" id="{2AECAEB7-9C20-7795-67D2-E338BEB00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63" y="1924576"/>
            <a:ext cx="7127502" cy="282497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Immagine 6" descr="Immagine che contiene testo, schermata, diagramma, Carattere&#10;&#10;Il contenuto generato dall'IA potrebbe non essere corretto.">
            <a:extLst>
              <a:ext uri="{FF2B5EF4-FFF2-40B4-BE49-F238E27FC236}">
                <a16:creationId xmlns:a16="http://schemas.microsoft.com/office/drawing/2014/main" id="{596810D1-7B94-FE8F-D440-228AF94FA7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90" y="3775859"/>
            <a:ext cx="6358110" cy="291137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B0C0DA81-5EC0-DF6B-697E-E1003FA88B5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684" b="684"/>
          <a:stretch>
            <a:fillRect/>
          </a:stretch>
        </p:blipFill>
        <p:spPr>
          <a:xfrm>
            <a:off x="86913" y="89209"/>
            <a:ext cx="2298700" cy="84294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>
            <a:extLst>
              <a:ext uri="{FF2B5EF4-FFF2-40B4-BE49-F238E27FC236}">
                <a16:creationId xmlns:a16="http://schemas.microsoft.com/office/drawing/2014/main" id="{F28C706F-3F9C-4850-AF18-2A448A429D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</a:b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				</a:t>
            </a:r>
            <a:r>
              <a:rPr lang="it-IT" altLang="it-IT" sz="3100" b="1" dirty="0">
                <a:solidFill>
                  <a:schemeClr val="bg1"/>
                </a:solidFill>
                <a:latin typeface="Optima" panose="02000503060000020004" pitchFamily="2" charset="0"/>
              </a:rPr>
              <a:t>Discussione su una nuova proposta I</a:t>
            </a:r>
          </a:p>
        </p:txBody>
      </p:sp>
      <p:sp>
        <p:nvSpPr>
          <p:cNvPr id="15363" name="Rectangle 13">
            <a:extLst>
              <a:ext uri="{FF2B5EF4-FFF2-40B4-BE49-F238E27FC236}">
                <a16:creationId xmlns:a16="http://schemas.microsoft.com/office/drawing/2014/main" id="{A9E7ABFA-8E9F-4CE5-EDCA-9101C0DBC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43" y="705080"/>
            <a:ext cx="10763480" cy="5892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Tx/>
              <a:buNone/>
            </a:pPr>
            <a:endParaRPr lang="it-IT" altLang="it-IT" dirty="0"/>
          </a:p>
          <a:p>
            <a:pPr algn="just" eaLnBrk="1" hangingPunct="1">
              <a:buFontTx/>
              <a:buNone/>
            </a:pPr>
            <a:r>
              <a:rPr lang="it-IT" altLang="it-IT" dirty="0">
                <a:solidFill>
                  <a:schemeClr val="bg1"/>
                </a:solidFill>
              </a:rPr>
              <a:t>La partecipazione degli studenti deve essere assicurata ogni anno in maniera </a:t>
            </a:r>
            <a:r>
              <a:rPr lang="it-IT" altLang="it-IT" b="1" dirty="0">
                <a:solidFill>
                  <a:schemeClr val="bg1"/>
                </a:solidFill>
              </a:rPr>
              <a:t>sistematica</a:t>
            </a:r>
            <a:r>
              <a:rPr lang="it-IT" altLang="it-IT" dirty="0">
                <a:solidFill>
                  <a:schemeClr val="bg1"/>
                </a:solidFill>
              </a:rPr>
              <a:t> e </a:t>
            </a:r>
            <a:r>
              <a:rPr lang="it-IT" altLang="it-IT" b="1" dirty="0">
                <a:solidFill>
                  <a:schemeClr val="bg1"/>
                </a:solidFill>
              </a:rPr>
              <a:t>senza sforzo </a:t>
            </a:r>
            <a:r>
              <a:rPr lang="it-IT" altLang="it-IT" dirty="0">
                <a:solidFill>
                  <a:schemeClr val="bg1"/>
                </a:solidFill>
              </a:rPr>
              <a:t>per le singole CPDS</a:t>
            </a:r>
          </a:p>
          <a:p>
            <a:pPr algn="just" eaLnBrk="1" hangingPunct="1">
              <a:buFontTx/>
              <a:buAutoNum type="arabicParenR"/>
            </a:pPr>
            <a:endParaRPr lang="it-IT" altLang="it-IT" dirty="0">
              <a:solidFill>
                <a:schemeClr val="bg1"/>
              </a:solidFill>
            </a:endParaRPr>
          </a:p>
          <a:p>
            <a:pPr algn="just" eaLnBrk="1" hangingPunct="1">
              <a:buFontTx/>
              <a:buNone/>
            </a:pPr>
            <a:endParaRPr lang="it-IT" altLang="it-IT" dirty="0"/>
          </a:p>
          <a:p>
            <a:pPr algn="just" eaLnBrk="1" hangingPunct="1">
              <a:buFontTx/>
              <a:buNone/>
            </a:pPr>
            <a:endParaRPr lang="it-IT" altLang="it-IT" dirty="0"/>
          </a:p>
          <a:p>
            <a:pPr algn="just" eaLnBrk="1" hangingPunct="1">
              <a:buFontTx/>
              <a:buNone/>
            </a:pPr>
            <a:endParaRPr lang="it-IT" altLang="it-IT" dirty="0"/>
          </a:p>
          <a:p>
            <a:pPr algn="just" eaLnBrk="1" hangingPunct="1">
              <a:buFontTx/>
              <a:buNone/>
            </a:pPr>
            <a:endParaRPr lang="it-IT" altLang="it-IT" dirty="0"/>
          </a:p>
          <a:p>
            <a:pPr algn="just" eaLnBrk="1" hangingPunct="1">
              <a:buFontTx/>
              <a:buNone/>
            </a:pPr>
            <a:r>
              <a:rPr lang="it-IT" altLang="it-IT" dirty="0">
                <a:solidFill>
                  <a:schemeClr val="bg1"/>
                </a:solidFill>
              </a:rPr>
              <a:t>Da molteplici incontri separati a </a:t>
            </a:r>
            <a:r>
              <a:rPr lang="it-IT" altLang="it-IT" b="1" dirty="0">
                <a:solidFill>
                  <a:schemeClr val="bg1"/>
                </a:solidFill>
              </a:rPr>
              <a:t>un’unica riunione condivisa</a:t>
            </a:r>
            <a:r>
              <a:rPr lang="it-IT" altLang="it-IT" dirty="0">
                <a:solidFill>
                  <a:schemeClr val="bg1"/>
                </a:solidFill>
              </a:rPr>
              <a:t>: un passo verso una </a:t>
            </a:r>
            <a:r>
              <a:rPr lang="it-IT" altLang="it-IT" b="1" dirty="0">
                <a:solidFill>
                  <a:schemeClr val="bg1"/>
                </a:solidFill>
              </a:rPr>
              <a:t>comunicazione più efficace </a:t>
            </a:r>
            <a:r>
              <a:rPr lang="it-IT" altLang="it-IT" dirty="0">
                <a:solidFill>
                  <a:schemeClr val="bg1"/>
                </a:solidFill>
              </a:rPr>
              <a:t>e </a:t>
            </a:r>
            <a:r>
              <a:rPr lang="it-IT" altLang="it-IT" b="1" dirty="0">
                <a:solidFill>
                  <a:schemeClr val="bg1"/>
                </a:solidFill>
              </a:rPr>
              <a:t>integrata</a:t>
            </a:r>
            <a:r>
              <a:rPr lang="it-IT" altLang="it-IT" dirty="0">
                <a:solidFill>
                  <a:schemeClr val="bg1"/>
                </a:solidFill>
              </a:rPr>
              <a:t> tra tutte le CPDS, il PQA, il </a:t>
            </a:r>
            <a:r>
              <a:rPr lang="it-IT" altLang="it-IT" dirty="0" err="1">
                <a:solidFill>
                  <a:schemeClr val="bg1"/>
                </a:solidFill>
              </a:rPr>
              <a:t>NdV</a:t>
            </a:r>
            <a:r>
              <a:rPr lang="it-IT" altLang="it-IT" dirty="0">
                <a:solidFill>
                  <a:schemeClr val="bg1"/>
                </a:solidFill>
              </a:rPr>
              <a:t> e gli studenti</a:t>
            </a:r>
          </a:p>
          <a:p>
            <a:pPr eaLnBrk="1" hangingPunct="1"/>
            <a:endParaRPr lang="it-IT" altLang="it-IT" b="1" dirty="0">
              <a:solidFill>
                <a:schemeClr val="bg1"/>
              </a:solidFill>
              <a:latin typeface="Optima" panose="02000503060000020004" pitchFamily="2" charset="0"/>
            </a:endParaRPr>
          </a:p>
          <a:p>
            <a:pPr algn="just" eaLnBrk="1" hangingPunct="1">
              <a:buFontTx/>
              <a:buNone/>
            </a:pPr>
            <a:endParaRPr lang="it-IT" altLang="it-IT" sz="2800" dirty="0"/>
          </a:p>
          <a:p>
            <a:pPr algn="just" eaLnBrk="1" hangingPunct="1">
              <a:buFontTx/>
              <a:buNone/>
            </a:pPr>
            <a:endParaRPr lang="it-IT" altLang="it-IT" sz="2800" dirty="0"/>
          </a:p>
        </p:txBody>
      </p:sp>
      <p:sp>
        <p:nvSpPr>
          <p:cNvPr id="15364" name="Freccia in giù 1">
            <a:extLst>
              <a:ext uri="{FF2B5EF4-FFF2-40B4-BE49-F238E27FC236}">
                <a16:creationId xmlns:a16="http://schemas.microsoft.com/office/drawing/2014/main" id="{17E63AB0-754E-54BF-B617-73A88643D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700" y="2315092"/>
            <a:ext cx="899883" cy="1052914"/>
          </a:xfrm>
          <a:prstGeom prst="downArrow">
            <a:avLst>
              <a:gd name="adj1" fmla="val 50000"/>
              <a:gd name="adj2" fmla="val 50251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bg1"/>
              </a:solidFill>
            </a:endParaRPr>
          </a:p>
        </p:txBody>
      </p:sp>
      <p:sp>
        <p:nvSpPr>
          <p:cNvPr id="15365" name="Freccia in giù 2">
            <a:extLst>
              <a:ext uri="{FF2B5EF4-FFF2-40B4-BE49-F238E27FC236}">
                <a16:creationId xmlns:a16="http://schemas.microsoft.com/office/drawing/2014/main" id="{BADFC797-47D8-AEF4-BB11-D26442557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0283" y="5390042"/>
            <a:ext cx="899883" cy="762878"/>
          </a:xfrm>
          <a:prstGeom prst="downArrow">
            <a:avLst>
              <a:gd name="adj1" fmla="val 50000"/>
              <a:gd name="adj2" fmla="val 50030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tx1"/>
              </a:solidFill>
            </a:endParaRP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9BF7C942-C24E-8E34-E6FF-03684179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22370" y="112633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>
            <a:extLst>
              <a:ext uri="{FF2B5EF4-FFF2-40B4-BE49-F238E27FC236}">
                <a16:creationId xmlns:a16="http://schemas.microsoft.com/office/drawing/2014/main" id="{2FF5C395-3216-BF87-B782-5C24430353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2800" b="1" dirty="0">
                <a:solidFill>
                  <a:srgbClr val="990000"/>
                </a:solidFill>
                <a:latin typeface="Optima" panose="02000503060000020004" pitchFamily="2" charset="0"/>
              </a:rPr>
            </a:br>
            <a:r>
              <a:rPr lang="it-IT" altLang="it-IT" sz="2800" b="1" dirty="0">
                <a:solidFill>
                  <a:srgbClr val="990000"/>
                </a:solidFill>
                <a:latin typeface="Optima" panose="02000503060000020004" pitchFamily="2" charset="0"/>
              </a:rPr>
              <a:t>				</a:t>
            </a: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Discussione su una nuova proposta II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F94C6063-4E57-4C71-67E2-549A0E1EE2F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53388" y="1330509"/>
            <a:ext cx="11336357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it-IT" sz="2000" b="1" dirty="0" err="1">
                <a:solidFill>
                  <a:schemeClr val="bg1"/>
                </a:solidFill>
              </a:rPr>
              <a:t>Vantaggi</a:t>
            </a:r>
            <a:r>
              <a:rPr lang="en-GB" altLang="it-IT" sz="2000" b="1" dirty="0">
                <a:solidFill>
                  <a:schemeClr val="bg1"/>
                </a:solidFill>
              </a:rPr>
              <a:t> - </a:t>
            </a:r>
            <a:r>
              <a:rPr lang="it-IT" altLang="it-IT" sz="2000" b="1" dirty="0">
                <a:solidFill>
                  <a:schemeClr val="bg1"/>
                </a:solidFill>
              </a:rPr>
              <a:t> riunione condivisa</a:t>
            </a:r>
            <a:endParaRPr lang="en-GB" altLang="it-IT" sz="2000" b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</a:pPr>
            <a:endParaRPr lang="en-GB" altLang="it-IT" sz="2000" b="1" dirty="0">
              <a:solidFill>
                <a:schemeClr val="bg1"/>
              </a:solidFill>
            </a:endParaRPr>
          </a:p>
          <a:p>
            <a:pPr algn="just" eaLnBrk="1" hangingPunct="1">
              <a:spcBef>
                <a:spcPct val="0"/>
              </a:spcBef>
              <a:buClrTx/>
              <a:buSzTx/>
            </a:pPr>
            <a:r>
              <a:rPr lang="en-GB" altLang="it-IT" sz="2000" b="1" dirty="0">
                <a:solidFill>
                  <a:schemeClr val="bg1"/>
                </a:solidFill>
              </a:rPr>
              <a:t> Maggiore </a:t>
            </a:r>
            <a:r>
              <a:rPr lang="en-GB" altLang="it-IT" sz="2000" b="1" dirty="0" err="1">
                <a:solidFill>
                  <a:schemeClr val="bg1"/>
                </a:solidFill>
              </a:rPr>
              <a:t>integrazione</a:t>
            </a:r>
            <a:r>
              <a:rPr lang="en-GB" altLang="it-IT" sz="2000" b="1" dirty="0">
                <a:solidFill>
                  <a:schemeClr val="bg1"/>
                </a:solidFill>
              </a:rPr>
              <a:t>:</a:t>
            </a:r>
            <a:r>
              <a:rPr lang="en-GB" altLang="it-IT" sz="2000" dirty="0">
                <a:solidFill>
                  <a:schemeClr val="bg1"/>
                </a:solidFill>
              </a:rPr>
              <a:t> tutti </a:t>
            </a:r>
            <a:r>
              <a:rPr lang="en-GB" altLang="it-IT" sz="2000" dirty="0" err="1">
                <a:solidFill>
                  <a:schemeClr val="bg1"/>
                </a:solidFill>
              </a:rPr>
              <a:t>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soggetti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coinvolti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si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confrontano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nello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stesso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momento</a:t>
            </a:r>
            <a:r>
              <a:rPr lang="en-GB" altLang="it-IT" sz="2000" dirty="0">
                <a:solidFill>
                  <a:schemeClr val="bg1"/>
                </a:solidFill>
              </a:rPr>
              <a:t>, </a:t>
            </a:r>
            <a:r>
              <a:rPr lang="en-GB" altLang="it-IT" sz="2000" dirty="0" err="1">
                <a:solidFill>
                  <a:schemeClr val="bg1"/>
                </a:solidFill>
              </a:rPr>
              <a:t>facilitando</a:t>
            </a:r>
            <a:r>
              <a:rPr lang="en-GB" altLang="it-IT" sz="2000" dirty="0">
                <a:solidFill>
                  <a:schemeClr val="bg1"/>
                </a:solidFill>
              </a:rPr>
              <a:t> la </a:t>
            </a:r>
            <a:r>
              <a:rPr lang="en-GB" altLang="it-IT" sz="2000" dirty="0" err="1">
                <a:solidFill>
                  <a:schemeClr val="bg1"/>
                </a:solidFill>
              </a:rPr>
              <a:t>condivisione</a:t>
            </a:r>
            <a:r>
              <a:rPr lang="en-GB" altLang="it-IT" sz="2000" dirty="0">
                <a:solidFill>
                  <a:schemeClr val="bg1"/>
                </a:solidFill>
              </a:rPr>
              <a:t> di </a:t>
            </a:r>
            <a:r>
              <a:rPr lang="en-GB" altLang="it-IT" sz="2000" dirty="0" err="1">
                <a:solidFill>
                  <a:schemeClr val="bg1"/>
                </a:solidFill>
              </a:rPr>
              <a:t>informazioni</a:t>
            </a:r>
            <a:r>
              <a:rPr lang="en-GB" altLang="it-IT" sz="2000" dirty="0">
                <a:solidFill>
                  <a:schemeClr val="bg1"/>
                </a:solidFill>
              </a:rPr>
              <a:t> e </a:t>
            </a:r>
            <a:r>
              <a:rPr lang="en-GB" altLang="it-IT" sz="2000" dirty="0" err="1">
                <a:solidFill>
                  <a:schemeClr val="bg1"/>
                </a:solidFill>
              </a:rPr>
              <a:t>punti</a:t>
            </a:r>
            <a:r>
              <a:rPr lang="en-GB" altLang="it-IT" sz="2000" dirty="0">
                <a:solidFill>
                  <a:schemeClr val="bg1"/>
                </a:solidFill>
              </a:rPr>
              <a:t> di vista</a:t>
            </a:r>
          </a:p>
          <a:p>
            <a:pPr algn="just" eaLnBrk="1" hangingPunct="1">
              <a:spcBef>
                <a:spcPct val="0"/>
              </a:spcBef>
              <a:buClrTx/>
              <a:buSzTx/>
            </a:pPr>
            <a:endParaRPr lang="en-GB" altLang="it-IT" sz="20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  <a:buClrTx/>
              <a:buSzTx/>
            </a:pP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Efficienza</a:t>
            </a: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temporale</a:t>
            </a:r>
            <a:r>
              <a:rPr lang="en-GB" altLang="it-IT" sz="2000" b="1" dirty="0">
                <a:solidFill>
                  <a:schemeClr val="bg1"/>
                </a:solidFill>
              </a:rPr>
              <a:t>:</a:t>
            </a:r>
            <a:r>
              <a:rPr lang="en-GB" altLang="it-IT" sz="2000" dirty="0">
                <a:solidFill>
                  <a:schemeClr val="bg1"/>
                </a:solidFill>
              </a:rPr>
              <a:t> minor </a:t>
            </a:r>
            <a:r>
              <a:rPr lang="en-GB" altLang="it-IT" sz="2000" dirty="0" err="1">
                <a:solidFill>
                  <a:schemeClr val="bg1"/>
                </a:solidFill>
              </a:rPr>
              <a:t>impegno</a:t>
            </a:r>
            <a:r>
              <a:rPr lang="en-GB" altLang="it-IT" sz="2000" dirty="0">
                <a:solidFill>
                  <a:schemeClr val="bg1"/>
                </a:solidFill>
              </a:rPr>
              <a:t> per </a:t>
            </a:r>
            <a:r>
              <a:rPr lang="en-GB" altLang="it-IT" sz="2000" dirty="0" err="1">
                <a:solidFill>
                  <a:schemeClr val="bg1"/>
                </a:solidFill>
              </a:rPr>
              <a:t>singola</a:t>
            </a:r>
            <a:r>
              <a:rPr lang="en-GB" altLang="it-IT" sz="2000" dirty="0">
                <a:solidFill>
                  <a:schemeClr val="bg1"/>
                </a:solidFill>
              </a:rPr>
              <a:t> CPDS e </a:t>
            </a:r>
            <a:r>
              <a:rPr lang="en-GB" altLang="it-IT" sz="2000" dirty="0" err="1">
                <a:solidFill>
                  <a:schemeClr val="bg1"/>
                </a:solidFill>
              </a:rPr>
              <a:t>riduzione</a:t>
            </a:r>
            <a:r>
              <a:rPr lang="en-GB" altLang="it-IT" sz="2000" dirty="0">
                <a:solidFill>
                  <a:schemeClr val="bg1"/>
                </a:solidFill>
              </a:rPr>
              <a:t> del </a:t>
            </a:r>
            <a:r>
              <a:rPr lang="en-GB" altLang="it-IT" sz="2000" dirty="0" err="1">
                <a:solidFill>
                  <a:schemeClr val="bg1"/>
                </a:solidFill>
              </a:rPr>
              <a:t>numero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complessivo</a:t>
            </a:r>
            <a:r>
              <a:rPr lang="en-GB" altLang="it-IT" sz="2000" dirty="0">
                <a:solidFill>
                  <a:schemeClr val="bg1"/>
                </a:solidFill>
              </a:rPr>
              <a:t> di </a:t>
            </a:r>
            <a:r>
              <a:rPr lang="en-GB" altLang="it-IT" sz="2000" dirty="0" err="1">
                <a:solidFill>
                  <a:schemeClr val="bg1"/>
                </a:solidFill>
              </a:rPr>
              <a:t>incontri</a:t>
            </a:r>
            <a:r>
              <a:rPr lang="en-GB" altLang="it-IT" sz="2000" dirty="0">
                <a:solidFill>
                  <a:schemeClr val="bg1"/>
                </a:solidFill>
              </a:rPr>
              <a:t>, con </a:t>
            </a:r>
            <a:r>
              <a:rPr lang="en-GB" altLang="it-IT" sz="2000" dirty="0" err="1">
                <a:solidFill>
                  <a:schemeClr val="bg1"/>
                </a:solidFill>
              </a:rPr>
              <a:t>risparmio</a:t>
            </a:r>
            <a:r>
              <a:rPr lang="en-GB" altLang="it-IT" sz="2000" dirty="0">
                <a:solidFill>
                  <a:schemeClr val="bg1"/>
                </a:solidFill>
              </a:rPr>
              <a:t> di tempo e </a:t>
            </a:r>
            <a:r>
              <a:rPr lang="en-GB" altLang="it-IT" sz="2000" dirty="0" err="1">
                <a:solidFill>
                  <a:schemeClr val="bg1"/>
                </a:solidFill>
              </a:rPr>
              <a:t>risorse</a:t>
            </a:r>
            <a:r>
              <a:rPr lang="en-GB" altLang="it-IT" sz="2000" dirty="0">
                <a:solidFill>
                  <a:schemeClr val="bg1"/>
                </a:solidFill>
              </a:rPr>
              <a:t> per PQA e </a:t>
            </a:r>
            <a:r>
              <a:rPr lang="en-GB" altLang="it-IT" sz="2000" dirty="0" err="1">
                <a:solidFill>
                  <a:schemeClr val="bg1"/>
                </a:solidFill>
              </a:rPr>
              <a:t>NdV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</a:p>
          <a:p>
            <a:pPr algn="just">
              <a:spcBef>
                <a:spcPct val="0"/>
              </a:spcBef>
              <a:buClrTx/>
              <a:buSzTx/>
            </a:pPr>
            <a:endParaRPr lang="en-GB" altLang="it-IT" sz="20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  <a:buClrTx/>
              <a:buSzTx/>
            </a:pP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Visione</a:t>
            </a: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d’insieme</a:t>
            </a:r>
            <a:r>
              <a:rPr lang="en-GB" altLang="it-IT" sz="2000" b="1" dirty="0">
                <a:solidFill>
                  <a:schemeClr val="bg1"/>
                </a:solidFill>
              </a:rPr>
              <a:t>: </a:t>
            </a:r>
            <a:r>
              <a:rPr lang="en-GB" altLang="it-IT" sz="2000" dirty="0" err="1">
                <a:solidFill>
                  <a:schemeClr val="bg1"/>
                </a:solidFill>
              </a:rPr>
              <a:t>permette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una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valutazione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globale</a:t>
            </a:r>
            <a:r>
              <a:rPr lang="en-GB" altLang="it-IT" sz="2000" dirty="0">
                <a:solidFill>
                  <a:schemeClr val="bg1"/>
                </a:solidFill>
              </a:rPr>
              <a:t> e </a:t>
            </a:r>
            <a:r>
              <a:rPr lang="en-GB" altLang="it-IT" sz="2000" dirty="0" err="1">
                <a:solidFill>
                  <a:schemeClr val="bg1"/>
                </a:solidFill>
              </a:rPr>
              <a:t>coordinata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delle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problematiche</a:t>
            </a:r>
            <a:r>
              <a:rPr lang="en-GB" altLang="it-IT" sz="2000" dirty="0">
                <a:solidFill>
                  <a:schemeClr val="bg1"/>
                </a:solidFill>
              </a:rPr>
              <a:t> e </a:t>
            </a:r>
            <a:r>
              <a:rPr lang="en-GB" altLang="it-IT" sz="2000" dirty="0" err="1">
                <a:solidFill>
                  <a:schemeClr val="bg1"/>
                </a:solidFill>
              </a:rPr>
              <a:t>dei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punti</a:t>
            </a:r>
            <a:r>
              <a:rPr lang="en-GB" altLang="it-IT" sz="2000" dirty="0">
                <a:solidFill>
                  <a:schemeClr val="bg1"/>
                </a:solidFill>
              </a:rPr>
              <a:t> di forza </a:t>
            </a:r>
          </a:p>
          <a:p>
            <a:pPr algn="just">
              <a:spcBef>
                <a:spcPct val="0"/>
              </a:spcBef>
              <a:buClrTx/>
              <a:buSzTx/>
            </a:pPr>
            <a:endParaRPr lang="en-GB" altLang="it-IT" sz="20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  <a:buClrTx/>
              <a:buSzTx/>
            </a:pPr>
            <a:r>
              <a:rPr lang="en-GB" altLang="it-IT" sz="2000" b="1" dirty="0">
                <a:solidFill>
                  <a:schemeClr val="bg1"/>
                </a:solidFill>
              </a:rPr>
              <a:t> Migliore </a:t>
            </a:r>
            <a:r>
              <a:rPr lang="en-GB" altLang="it-IT" sz="2000" b="1" dirty="0" err="1">
                <a:solidFill>
                  <a:schemeClr val="bg1"/>
                </a:solidFill>
              </a:rPr>
              <a:t>collaborazione</a:t>
            </a:r>
            <a:r>
              <a:rPr lang="en-GB" altLang="it-IT" sz="2000" b="1" dirty="0">
                <a:solidFill>
                  <a:schemeClr val="bg1"/>
                </a:solidFill>
              </a:rPr>
              <a:t>: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favorisce</a:t>
            </a:r>
            <a:r>
              <a:rPr lang="en-GB" altLang="it-IT" sz="2000" dirty="0">
                <a:solidFill>
                  <a:schemeClr val="bg1"/>
                </a:solidFill>
              </a:rPr>
              <a:t> il </a:t>
            </a:r>
            <a:r>
              <a:rPr lang="en-GB" altLang="it-IT" sz="2000" dirty="0" err="1">
                <a:solidFill>
                  <a:schemeClr val="bg1"/>
                </a:solidFill>
              </a:rPr>
              <a:t>dialogo</a:t>
            </a:r>
            <a:r>
              <a:rPr lang="en-GB" altLang="it-IT" sz="2000" dirty="0">
                <a:solidFill>
                  <a:schemeClr val="bg1"/>
                </a:solidFill>
              </a:rPr>
              <a:t> e la </a:t>
            </a:r>
            <a:r>
              <a:rPr lang="en-GB" altLang="it-IT" sz="2000" dirty="0" err="1">
                <a:solidFill>
                  <a:schemeClr val="bg1"/>
                </a:solidFill>
              </a:rPr>
              <a:t>cooperazione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tra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gli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studenti</a:t>
            </a:r>
            <a:r>
              <a:rPr lang="en-GB" altLang="it-IT" sz="2000" dirty="0">
                <a:solidFill>
                  <a:schemeClr val="bg1"/>
                </a:solidFill>
              </a:rPr>
              <a:t> e </a:t>
            </a:r>
            <a:r>
              <a:rPr lang="en-GB" altLang="it-IT" sz="2000" dirty="0" err="1">
                <a:solidFill>
                  <a:schemeClr val="bg1"/>
                </a:solidFill>
              </a:rPr>
              <a:t>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vari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organi</a:t>
            </a:r>
            <a:r>
              <a:rPr lang="en-GB" altLang="it-IT" sz="2000" dirty="0">
                <a:solidFill>
                  <a:schemeClr val="bg1"/>
                </a:solidFill>
              </a:rPr>
              <a:t> di </a:t>
            </a:r>
            <a:r>
              <a:rPr lang="en-GB" altLang="it-IT" sz="2000" dirty="0" err="1">
                <a:solidFill>
                  <a:schemeClr val="bg1"/>
                </a:solidFill>
              </a:rPr>
              <a:t>controllo</a:t>
            </a:r>
            <a:endParaRPr lang="en-GB" altLang="it-IT" sz="20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  <a:buClrTx/>
              <a:buSzTx/>
            </a:pPr>
            <a:endParaRPr lang="en-GB" altLang="it-IT" sz="20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  <a:buClrTx/>
              <a:buSzTx/>
            </a:pP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Uniformità</a:t>
            </a:r>
            <a:r>
              <a:rPr lang="en-GB" altLang="it-IT" sz="2000" b="1" dirty="0">
                <a:solidFill>
                  <a:schemeClr val="bg1"/>
                </a:solidFill>
              </a:rPr>
              <a:t> </a:t>
            </a:r>
            <a:r>
              <a:rPr lang="en-GB" altLang="it-IT" sz="2000" b="1" dirty="0" err="1">
                <a:solidFill>
                  <a:schemeClr val="bg1"/>
                </a:solidFill>
              </a:rPr>
              <a:t>comunicativa</a:t>
            </a:r>
            <a:r>
              <a:rPr lang="en-GB" altLang="it-IT" sz="2000" b="1" dirty="0">
                <a:solidFill>
                  <a:schemeClr val="bg1"/>
                </a:solidFill>
              </a:rPr>
              <a:t>: </a:t>
            </a:r>
            <a:r>
              <a:rPr lang="en-GB" altLang="it-IT" sz="2000" dirty="0" err="1">
                <a:solidFill>
                  <a:schemeClr val="bg1"/>
                </a:solidFill>
              </a:rPr>
              <a:t>evita</a:t>
            </a:r>
            <a:r>
              <a:rPr lang="en-GB" altLang="it-IT" sz="2000" dirty="0">
                <a:solidFill>
                  <a:schemeClr val="bg1"/>
                </a:solidFill>
              </a:rPr>
              <a:t> la </a:t>
            </a:r>
            <a:r>
              <a:rPr lang="en-GB" altLang="it-IT" sz="2000" dirty="0" err="1">
                <a:solidFill>
                  <a:schemeClr val="bg1"/>
                </a:solidFill>
              </a:rPr>
              <a:t>dispersione</a:t>
            </a:r>
            <a:r>
              <a:rPr lang="en-GB" altLang="it-IT" sz="2000" dirty="0">
                <a:solidFill>
                  <a:schemeClr val="bg1"/>
                </a:solidFill>
              </a:rPr>
              <a:t> di </a:t>
            </a:r>
            <a:r>
              <a:rPr lang="en-GB" altLang="it-IT" sz="2000" dirty="0" err="1">
                <a:solidFill>
                  <a:schemeClr val="bg1"/>
                </a:solidFill>
              </a:rPr>
              <a:t>informazioni</a:t>
            </a:r>
            <a:r>
              <a:rPr lang="en-GB" altLang="it-IT" sz="2000" dirty="0">
                <a:solidFill>
                  <a:schemeClr val="bg1"/>
                </a:solidFill>
              </a:rPr>
              <a:t>, </a:t>
            </a:r>
            <a:r>
              <a:rPr lang="en-GB" altLang="it-IT" sz="2000" dirty="0" err="1">
                <a:solidFill>
                  <a:schemeClr val="bg1"/>
                </a:solidFill>
              </a:rPr>
              <a:t>facilita</a:t>
            </a:r>
            <a:r>
              <a:rPr lang="en-GB" altLang="it-IT" sz="2000" dirty="0">
                <a:solidFill>
                  <a:schemeClr val="bg1"/>
                </a:solidFill>
              </a:rPr>
              <a:t> la </a:t>
            </a:r>
            <a:r>
              <a:rPr lang="en-GB" altLang="it-IT" sz="2000" dirty="0" err="1">
                <a:solidFill>
                  <a:schemeClr val="bg1"/>
                </a:solidFill>
              </a:rPr>
              <a:t>preparazione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delle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  <a:r>
              <a:rPr lang="en-GB" altLang="it-IT" sz="2000" dirty="0" err="1">
                <a:solidFill>
                  <a:schemeClr val="bg1"/>
                </a:solidFill>
              </a:rPr>
              <a:t>presentazioni</a:t>
            </a:r>
            <a:r>
              <a:rPr lang="en-GB" altLang="it-IT" sz="2000" dirty="0">
                <a:solidFill>
                  <a:schemeClr val="bg1"/>
                </a:solidFill>
              </a:rPr>
              <a:t> e  </a:t>
            </a:r>
            <a:r>
              <a:rPr lang="en-GB" altLang="it-IT" sz="2000" dirty="0" err="1">
                <a:solidFill>
                  <a:schemeClr val="bg1"/>
                </a:solidFill>
              </a:rPr>
              <a:t>migliora</a:t>
            </a:r>
            <a:r>
              <a:rPr lang="en-GB" altLang="it-IT" sz="2000" dirty="0">
                <a:solidFill>
                  <a:schemeClr val="bg1"/>
                </a:solidFill>
              </a:rPr>
              <a:t> la </a:t>
            </a:r>
            <a:r>
              <a:rPr lang="en-GB" altLang="it-IT" sz="2000" dirty="0" err="1">
                <a:solidFill>
                  <a:schemeClr val="bg1"/>
                </a:solidFill>
              </a:rPr>
              <a:t>comparabilità</a:t>
            </a:r>
            <a:r>
              <a:rPr lang="en-GB" altLang="it-IT" sz="20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F0B129DE-3268-C65C-8487-4CBB43122E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177982" y="228042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>
            <a:extLst>
              <a:ext uri="{FF2B5EF4-FFF2-40B4-BE49-F238E27FC236}">
                <a16:creationId xmlns:a16="http://schemas.microsoft.com/office/drawing/2014/main" id="{61FA655C-0A4E-E632-30C8-EEA197459C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br>
              <a:rPr lang="it-IT" altLang="it-IT" sz="2800" b="1" dirty="0">
                <a:solidFill>
                  <a:srgbClr val="990000"/>
                </a:solidFill>
                <a:latin typeface="Optima" panose="02000503060000020004" pitchFamily="2" charset="0"/>
              </a:rPr>
            </a:br>
            <a:r>
              <a:rPr lang="it-IT" altLang="it-IT" sz="2800" b="1" dirty="0">
                <a:solidFill>
                  <a:srgbClr val="990000"/>
                </a:solidFill>
                <a:latin typeface="Optima" panose="02000503060000020004" pitchFamily="2" charset="0"/>
              </a:rPr>
              <a:t>				</a:t>
            </a: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Discussione su una nuova proposta III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583D69B-7266-CF13-01A1-2DD588D88B48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71750" y="554272"/>
            <a:ext cx="11648500" cy="66787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endParaRPr lang="en-GB" altLang="it-IT" b="1" dirty="0"/>
          </a:p>
          <a:p>
            <a:pPr algn="ctr" eaLnBrk="1" hangingPunct="1">
              <a:defRPr/>
            </a:pPr>
            <a:endParaRPr lang="en-GB" altLang="it-IT" b="1" dirty="0"/>
          </a:p>
          <a:p>
            <a:pPr algn="ctr" eaLnBrk="1" hangingPunct="1">
              <a:defRPr/>
            </a:pPr>
            <a:r>
              <a:rPr lang="en-GB" altLang="it-IT" sz="2400" b="1" dirty="0" err="1">
                <a:solidFill>
                  <a:schemeClr val="bg1"/>
                </a:solidFill>
                <a:latin typeface="Optima" pitchFamily="34" charset="0"/>
                <a:ea typeface="+mj-ea"/>
              </a:rPr>
              <a:t>Sfide</a:t>
            </a:r>
            <a:endParaRPr lang="en-GB" altLang="it-IT" sz="2400" b="1" dirty="0">
              <a:solidFill>
                <a:schemeClr val="bg1"/>
              </a:solidFill>
              <a:latin typeface="Optima" pitchFamily="34" charset="0"/>
              <a:ea typeface="+mj-ea"/>
            </a:endParaRPr>
          </a:p>
          <a:p>
            <a:pPr algn="ctr" eaLnBrk="1" hangingPunct="1">
              <a:defRPr/>
            </a:pPr>
            <a:endParaRPr lang="en-GB" alt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Coordinamento nella scelta della data: </a:t>
            </a:r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trovare un momento che sia compatibile con la disponibilità di tutti i partecipanti, evitando sovrapposizioni e garantendo la massima partecipazione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Coordinamento logistico:</a:t>
            </a:r>
            <a:r>
              <a:rPr lang="it-IT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ottenere la partecipazione di un numero elevato di studenti e non solo quelli che hanno un ruolo negli organi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Char char="•"/>
              <a:defRPr/>
            </a:pPr>
            <a:endParaRPr lang="it-IT" altLang="it-IT" sz="20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it-IT" altLang="it-IT" sz="1600" b="1" dirty="0"/>
          </a:p>
        </p:txBody>
      </p:sp>
      <p:sp>
        <p:nvSpPr>
          <p:cNvPr id="19460" name="Freccia a destra 2">
            <a:extLst>
              <a:ext uri="{FF2B5EF4-FFF2-40B4-BE49-F238E27FC236}">
                <a16:creationId xmlns:a16="http://schemas.microsoft.com/office/drawing/2014/main" id="{9B05A368-B01C-2B1A-7B92-E9FAC0979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4" y="3279775"/>
            <a:ext cx="288925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tx1"/>
              </a:solidFill>
            </a:endParaRPr>
          </a:p>
        </p:txBody>
      </p:sp>
      <p:sp>
        <p:nvSpPr>
          <p:cNvPr id="19461" name="CasellaDiTesto 3">
            <a:extLst>
              <a:ext uri="{FF2B5EF4-FFF2-40B4-BE49-F238E27FC236}">
                <a16:creationId xmlns:a16="http://schemas.microsoft.com/office/drawing/2014/main" id="{EADC3D69-80B2-AEDB-99DE-C9DEC655F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6500" y="3203575"/>
            <a:ext cx="4895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2000" dirty="0">
                <a:solidFill>
                  <a:schemeClr val="bg1"/>
                </a:solidFill>
              </a:rPr>
              <a:t>Ogni anno fine ottobre/inizi novembre??? </a:t>
            </a:r>
          </a:p>
        </p:txBody>
      </p:sp>
      <p:sp>
        <p:nvSpPr>
          <p:cNvPr id="19462" name="Freccia a destra 4">
            <a:extLst>
              <a:ext uri="{FF2B5EF4-FFF2-40B4-BE49-F238E27FC236}">
                <a16:creationId xmlns:a16="http://schemas.microsoft.com/office/drawing/2014/main" id="{00818256-FD59-2D47-25AA-AC631A18C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9" y="5289550"/>
            <a:ext cx="287337" cy="215900"/>
          </a:xfrm>
          <a:prstGeom prst="rightArrow">
            <a:avLst>
              <a:gd name="adj1" fmla="val 50000"/>
              <a:gd name="adj2" fmla="val 49908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tx1"/>
              </a:solidFill>
            </a:endParaRPr>
          </a:p>
        </p:txBody>
      </p:sp>
      <p:sp>
        <p:nvSpPr>
          <p:cNvPr id="19463" name="CasellaDiTesto 6">
            <a:extLst>
              <a:ext uri="{FF2B5EF4-FFF2-40B4-BE49-F238E27FC236}">
                <a16:creationId xmlns:a16="http://schemas.microsoft.com/office/drawing/2014/main" id="{B73F6964-FBEB-10A2-22B5-586B47557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7" y="4797425"/>
            <a:ext cx="683001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2000" dirty="0">
                <a:solidFill>
                  <a:schemeClr val="bg1"/>
                </a:solidFill>
              </a:rPr>
              <a:t>Organizzare la giornata in aula Magna al Rettorato? A turno colleghe/i che hanno lezione  in quell’orario e giorno pianificano una lezione innovativa - partecipazione alla giornata?</a:t>
            </a: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FF7E78CB-46B3-3552-B03E-218679B681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271750" y="245798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>
            <a:extLst>
              <a:ext uri="{FF2B5EF4-FFF2-40B4-BE49-F238E27FC236}">
                <a16:creationId xmlns:a16="http://schemas.microsoft.com/office/drawing/2014/main" id="{642F2234-F4EC-7F88-19AE-24AFCA3DCE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Clr>
                <a:srgbClr val="990000"/>
              </a:buClr>
              <a:buSzPct val="80000"/>
            </a:pP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				</a:t>
            </a:r>
            <a:b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</a:br>
            <a:r>
              <a:rPr lang="it-IT" altLang="it-IT" sz="2800" b="1" dirty="0">
                <a:solidFill>
                  <a:schemeClr val="bg1"/>
                </a:solidFill>
                <a:latin typeface="Optima" panose="02000503060000020004" pitchFamily="2" charset="0"/>
              </a:rPr>
              <a:t>				Discussione su una nuova proposta IV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596C7AB-9834-6E96-3269-A0D079A57A16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462708" y="979597"/>
            <a:ext cx="11633812" cy="427809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r>
              <a:rPr lang="en-GB" altLang="it-IT" sz="2400" b="1" dirty="0" err="1">
                <a:solidFill>
                  <a:schemeClr val="bg1"/>
                </a:solidFill>
                <a:latin typeface="Optima" pitchFamily="34" charset="0"/>
                <a:ea typeface="+mj-ea"/>
                <a:cs typeface="+mj-cs"/>
              </a:rPr>
              <a:t>Sfide</a:t>
            </a:r>
            <a:endParaRPr lang="en-GB" altLang="it-IT" sz="2400" b="1" dirty="0">
              <a:solidFill>
                <a:schemeClr val="bg1"/>
              </a:solidFill>
              <a:latin typeface="Optima" pitchFamily="34" charset="0"/>
              <a:ea typeface="+mj-ea"/>
              <a:cs typeface="+mj-cs"/>
            </a:endParaRPr>
          </a:p>
          <a:p>
            <a:pPr algn="ctr" eaLnBrk="1" hangingPunct="1">
              <a:defRPr/>
            </a:pPr>
            <a:endParaRPr lang="en-GB" altLang="it-IT" sz="24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it-IT" sz="2400" b="1" dirty="0">
                <a:solidFill>
                  <a:schemeClr val="bg1"/>
                </a:solidFill>
              </a:rPr>
              <a:t>Gestione del tempo:</a:t>
            </a:r>
            <a:r>
              <a:rPr lang="it-IT" sz="2400" dirty="0">
                <a:solidFill>
                  <a:schemeClr val="bg1"/>
                </a:solidFill>
              </a:rPr>
              <a:t> coordinare molteplici argomenti e partecipanti in un solo incontro senza dilungarsi troppo.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4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it-IT" sz="24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it-IT" sz="24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it-IT" sz="2400" b="1" dirty="0">
              <a:solidFill>
                <a:schemeClr val="bg1"/>
              </a:solidFill>
            </a:endParaRPr>
          </a:p>
          <a:p>
            <a:pPr eaLnBrk="1" hangingPunct="1">
              <a:defRPr/>
            </a:pPr>
            <a:r>
              <a:rPr lang="it-IT" sz="2400" b="1" dirty="0">
                <a:solidFill>
                  <a:schemeClr val="bg1"/>
                </a:solidFill>
              </a:rPr>
              <a:t>Equilibrio tra le voci:</a:t>
            </a:r>
            <a:r>
              <a:rPr lang="it-IT" sz="2400" dirty="0">
                <a:solidFill>
                  <a:schemeClr val="bg1"/>
                </a:solidFill>
              </a:rPr>
              <a:t> garantire che tutte le CPDS e gli altri soggetti abbiano spazio per esprimersi, evitando che alcune questioni vengano trascurate</a:t>
            </a:r>
          </a:p>
          <a:p>
            <a:pPr eaLnBrk="1" hangingPunct="1">
              <a:buFontTx/>
              <a:buChar char="•"/>
              <a:defRPr/>
            </a:pPr>
            <a:endParaRPr lang="it-IT" altLang="it-IT" sz="1600" b="1" dirty="0"/>
          </a:p>
          <a:p>
            <a:pPr eaLnBrk="1" hangingPunct="1">
              <a:defRPr/>
            </a:pPr>
            <a:endParaRPr lang="it-IT" altLang="it-IT" sz="1600" b="1" dirty="0"/>
          </a:p>
        </p:txBody>
      </p:sp>
      <p:sp>
        <p:nvSpPr>
          <p:cNvPr id="21508" name="Freccia a destra 4">
            <a:extLst>
              <a:ext uri="{FF2B5EF4-FFF2-40B4-BE49-F238E27FC236}">
                <a16:creationId xmlns:a16="http://schemas.microsoft.com/office/drawing/2014/main" id="{47EF151A-319E-155E-CF84-B1759DC8C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2" y="5082069"/>
            <a:ext cx="288925" cy="215900"/>
          </a:xfrm>
          <a:prstGeom prst="rightArrow">
            <a:avLst>
              <a:gd name="adj1" fmla="val 50000"/>
              <a:gd name="adj2" fmla="val 50184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tx1"/>
              </a:solidFill>
            </a:endParaRPr>
          </a:p>
        </p:txBody>
      </p:sp>
      <p:sp>
        <p:nvSpPr>
          <p:cNvPr id="21509" name="CasellaDiTesto 6">
            <a:extLst>
              <a:ext uri="{FF2B5EF4-FFF2-40B4-BE49-F238E27FC236}">
                <a16:creationId xmlns:a16="http://schemas.microsoft.com/office/drawing/2014/main" id="{D73D3E7C-1583-8D8C-067F-884A2FE0A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9" y="2782888"/>
            <a:ext cx="4968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2000" dirty="0">
                <a:solidFill>
                  <a:schemeClr val="bg1"/>
                </a:solidFill>
              </a:rPr>
              <a:t>Standardizzare le presentazioni utilizzando le informazioni tratte da </a:t>
            </a:r>
            <a:r>
              <a:rPr lang="it-IT" altLang="it-IT" sz="2000" dirty="0" err="1">
                <a:solidFill>
                  <a:schemeClr val="bg1"/>
                </a:solidFill>
              </a:rPr>
              <a:t>SisValDidat</a:t>
            </a:r>
            <a:r>
              <a:rPr lang="it-IT" altLang="it-IT" sz="2000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21510" name="Freccia a destra 1">
            <a:extLst>
              <a:ext uri="{FF2B5EF4-FFF2-40B4-BE49-F238E27FC236}">
                <a16:creationId xmlns:a16="http://schemas.microsoft.com/office/drawing/2014/main" id="{F0BB54D2-77F9-41F0-3FDF-55276D5BA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2917825"/>
            <a:ext cx="287338" cy="215900"/>
          </a:xfrm>
          <a:prstGeom prst="rightArrow">
            <a:avLst>
              <a:gd name="adj1" fmla="val 50000"/>
              <a:gd name="adj2" fmla="val 49908"/>
            </a:avLst>
          </a:prstGeom>
          <a:solidFill>
            <a:schemeClr val="bg1"/>
          </a:solidFill>
          <a:ln w="12700" cap="sq" algn="ctr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it-IT" altLang="it-IT" sz="1800">
              <a:solidFill>
                <a:schemeClr val="tx1"/>
              </a:solidFill>
            </a:endParaRPr>
          </a:p>
        </p:txBody>
      </p:sp>
      <p:sp>
        <p:nvSpPr>
          <p:cNvPr id="21511" name="CasellaDiTesto 7">
            <a:extLst>
              <a:ext uri="{FF2B5EF4-FFF2-40B4-BE49-F238E27FC236}">
                <a16:creationId xmlns:a16="http://schemas.microsoft.com/office/drawing/2014/main" id="{CA145432-677D-F014-9F67-0B88BF2CC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969" y="4814888"/>
            <a:ext cx="49688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tx1"/>
              </a:buClr>
              <a:buSzPct val="70000"/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l"/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it-IT" altLang="it-IT" sz="2000" dirty="0">
                <a:solidFill>
                  <a:schemeClr val="bg1"/>
                </a:solidFill>
              </a:rPr>
              <a:t>Spazio per la presentazione del caso specifico, tenendo presente che le CPDS delle due Scuole hanno più </a:t>
            </a:r>
            <a:r>
              <a:rPr lang="it-IT" altLang="it-IT" sz="2000" dirty="0" err="1">
                <a:solidFill>
                  <a:schemeClr val="bg1"/>
                </a:solidFill>
              </a:rPr>
              <a:t>CdS</a:t>
            </a:r>
            <a:endParaRPr lang="it-IT" altLang="it-IT" sz="2000" dirty="0">
              <a:solidFill>
                <a:schemeClr val="bg1"/>
              </a:solidFill>
            </a:endParaRPr>
          </a:p>
        </p:txBody>
      </p:sp>
      <p:pic>
        <p:nvPicPr>
          <p:cNvPr id="2" name="Segnaposto immagine 6" descr="Immagine che contiene testo, Carattere, logo, simbolo&#10;&#10;Il contenuto generato dall'IA potrebbe non essere corretto.">
            <a:extLst>
              <a:ext uri="{FF2B5EF4-FFF2-40B4-BE49-F238E27FC236}">
                <a16:creationId xmlns:a16="http://schemas.microsoft.com/office/drawing/2014/main" id="{4DB35F08-2858-9354-3F01-A3C6CBF1B2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4" b="684"/>
          <a:stretch>
            <a:fillRect/>
          </a:stretch>
        </p:blipFill>
        <p:spPr>
          <a:xfrm>
            <a:off x="337780" y="121510"/>
            <a:ext cx="2298700" cy="8019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2013 - Tema 2022">
  <a:themeElements>
    <a:clrScheme name="Office 2013 - Tema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Tema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NISI_pres v2" id="{535F0110-87BF-894E-9001-6BBA98F3F4A9}" vid="{0986A53F-47D5-6A47-AF42-79AB8A4E6DF8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2366</Words>
  <Application>Microsoft Office PowerPoint</Application>
  <PresentationFormat>Widescreen</PresentationFormat>
  <Paragraphs>441</Paragraphs>
  <Slides>24</Slides>
  <Notes>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35" baseType="lpstr">
      <vt:lpstr>Aptos</vt:lpstr>
      <vt:lpstr>Arial</vt:lpstr>
      <vt:lpstr>Calibri</vt:lpstr>
      <vt:lpstr>Calibri Light</vt:lpstr>
      <vt:lpstr>MachoModular</vt:lpstr>
      <vt:lpstr>Optima</vt:lpstr>
      <vt:lpstr>Poppins</vt:lpstr>
      <vt:lpstr>Times New Roman</vt:lpstr>
      <vt:lpstr>Wingdings</vt:lpstr>
      <vt:lpstr>Wingdings 3</vt:lpstr>
      <vt:lpstr>Office 2013 - Tema 2022</vt:lpstr>
      <vt:lpstr>Incontro annuale  NdV – CPDS</vt:lpstr>
      <vt:lpstr>Argomenti della riunione </vt:lpstr>
      <vt:lpstr>                                  Premessa</vt:lpstr>
      <vt:lpstr>    Indagine quantitativa sulla conoscenza e l’interesse degli studenti   verso gli organi coIllegiali universitari (risultati preliminari)</vt:lpstr>
      <vt:lpstr>     Indagine quantitativa sulla conoscenza     e l’interesse degli studenti verso gli organi collegiali universitari     (risultati preliminari)</vt:lpstr>
      <vt:lpstr>     Discussione su una nuova proposta I</vt:lpstr>
      <vt:lpstr>     Discussione su una nuova proposta II</vt:lpstr>
      <vt:lpstr>     Discussione su una nuova proposta III</vt:lpstr>
      <vt:lpstr>         Discussione su una nuova proposta IV</vt:lpstr>
      <vt:lpstr>Alcuni dati quantitativi </vt:lpstr>
      <vt:lpstr>Valutazione degli insegnamenti: cosa valutiamo?</vt:lpstr>
      <vt:lpstr>Valutazione degli insegnamenti: cosa valutiamo?</vt:lpstr>
      <vt:lpstr>Il questionario</vt:lpstr>
      <vt:lpstr>Il questionario</vt:lpstr>
      <vt:lpstr>Il questionario</vt:lpstr>
      <vt:lpstr>Tipologie di studenti</vt:lpstr>
      <vt:lpstr>Affidabilità Misurata Attraverso la Correlazione Item-Totale</vt:lpstr>
      <vt:lpstr>Affidabilità Misurata Attraverso la Correlazione Item-Totale</vt:lpstr>
      <vt:lpstr>    Standardizzare le presentazioni utilizzando le     informazioni tratte da SisValDidat   </vt:lpstr>
      <vt:lpstr>Standardizzare le presentazioni utilizzando le informazioni tratte da SisValDidat</vt:lpstr>
      <vt:lpstr>    Standardizzare le presentazioni        utilizzando le informazioni tratte da SisValDidat</vt:lpstr>
      <vt:lpstr>     Standardizzare le presentazioni utilizzando le informazioni     tratte da SisValDidat</vt:lpstr>
      <vt:lpstr>     Standardizzare le presentazioni utilizzando     le informazioni tratte da SisValDidat</vt:lpstr>
      <vt:lpstr>Grazie per l’attenzione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Incontro annuale  NdV – CPDS</dc:title>
  <dc:creator>Riccardo Pallecchi</dc:creator>
  <cp:lastModifiedBy>Silvia Satta</cp:lastModifiedBy>
  <cp:revision>65</cp:revision>
  <dcterms:created xsi:type="dcterms:W3CDTF">2025-03-26T10:20:30Z</dcterms:created>
  <dcterms:modified xsi:type="dcterms:W3CDTF">2025-07-10T08:11:40Z</dcterms:modified>
</cp:coreProperties>
</file>